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sldIdLst>
    <p:sldId id="275" r:id="rId2"/>
    <p:sldId id="257" r:id="rId3"/>
    <p:sldId id="258" r:id="rId4"/>
    <p:sldId id="259" r:id="rId5"/>
    <p:sldId id="285" r:id="rId6"/>
    <p:sldId id="276" r:id="rId7"/>
    <p:sldId id="282" r:id="rId8"/>
    <p:sldId id="279" r:id="rId9"/>
    <p:sldId id="277" r:id="rId10"/>
    <p:sldId id="262" r:id="rId11"/>
    <p:sldId id="260" r:id="rId12"/>
    <p:sldId id="271" r:id="rId13"/>
    <p:sldId id="272" r:id="rId14"/>
    <p:sldId id="281" r:id="rId15"/>
    <p:sldId id="267" r:id="rId16"/>
    <p:sldId id="268" r:id="rId17"/>
    <p:sldId id="273" r:id="rId18"/>
    <p:sldId id="270" r:id="rId19"/>
    <p:sldId id="264" r:id="rId20"/>
    <p:sldId id="274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9966"/>
    <a:srgbClr val="009E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D083AE6-46FA-4A59-8FB0-9F97EB10719F}" styleName="Светлый стиль 3 -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65" autoAdjust="0"/>
    <p:restoredTop sz="94660"/>
  </p:normalViewPr>
  <p:slideViewPr>
    <p:cSldViewPr>
      <p:cViewPr varScale="1">
        <p:scale>
          <a:sx n="80" d="100"/>
          <a:sy n="80" d="100"/>
        </p:scale>
        <p:origin x="-1454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&#1040;&#1082;&#1089;&#1077;&#1085;&#1086;&#1074;&#1072;\&#1040;&#1085;&#1072;&#1083;&#1080;&#1090;&#1080;&#1095;&#1077;&#1089;&#1082;&#1080;&#1077;%20&#1084;&#1072;&#1090;&#1077;&#1088;&#1080;&#1072;&#1083;&#1099;,%20&#1087;&#1086;&#1076;&#1075;&#1086;&#1090;&#1086;&#1074;&#1083;&#1077;&#1085;&#1085;&#1099;&#1077;%20&#1059;&#1050;&#1054;%20&#1076;&#1083;&#1103;%20&#1088;&#1072;&#1079;&#1083;&#1080;&#1095;&#1085;&#1099;&#1093;%20&#1084;&#1077;&#1088;&#1086;&#1087;&#1088;&#1080;&#1103;&#1090;&#1080;&#1081;\2013_2014%20&#1091;&#1095;&#1077;&#1073;&#1085;&#1099;&#1081;%20&#1075;&#1086;&#1076;\&#1053;&#1072;%20&#1082;&#1086;&#1083;&#1083;&#1077;&#1075;&#1080;&#1102;%20&#1074;%20&#1052;&#1080;&#1085;&#1080;&#1089;&#1090;&#1077;&#1088;&#1089;&#1090;&#1074;&#1086;_&#1085;&#1072;%207%20&#1092;&#1077;&#1074;&#1088;&#1072;&#1083;&#1103;%202014\&#1075;&#1088;&#1072;&#1092;&#1080;&#1082;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&#1040;&#1082;&#1089;&#1077;&#1085;&#1086;&#1074;&#1072;\&#1040;&#1085;&#1072;&#1083;&#1080;&#1090;&#1080;&#1095;&#1077;&#1089;&#1082;&#1080;&#1077;%20&#1084;&#1072;&#1090;&#1077;&#1088;&#1080;&#1072;&#1083;&#1099;,%20&#1087;&#1086;&#1076;&#1075;&#1086;&#1090;&#1086;&#1074;&#1083;&#1077;&#1085;&#1085;&#1099;&#1077;%20&#1059;&#1050;&#1054;%20&#1076;&#1083;&#1103;%20&#1088;&#1072;&#1079;&#1083;&#1080;&#1095;&#1085;&#1099;&#1093;%20&#1084;&#1077;&#1088;&#1086;&#1087;&#1088;&#1080;&#1103;&#1090;&#1080;&#1081;\2013_2014%20&#1091;&#1095;&#1077;&#1073;&#1085;&#1099;&#1081;%20&#1075;&#1086;&#1076;\&#1053;&#1072;%20&#1082;&#1086;&#1083;&#1083;&#1077;&#1075;&#1080;&#1102;%20&#1074;%20&#1052;&#1080;&#1085;&#1080;&#1089;&#1090;&#1077;&#1088;&#1089;&#1090;&#1074;&#1086;_&#1085;&#1072;%207%20&#1092;&#1077;&#1074;&#1088;&#1072;&#1083;&#1103;%202014\&#1075;&#1088;&#1072;&#1092;&#1080;&#1082;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&#1040;&#1082;&#1089;&#1077;&#1085;&#1086;&#1074;&#1072;\&#1040;&#1085;&#1072;&#1083;&#1080;&#1090;&#1080;&#1095;&#1077;&#1089;&#1082;&#1080;&#1077;%20&#1084;&#1072;&#1090;&#1077;&#1088;&#1080;&#1072;&#1083;&#1099;,%20&#1087;&#1086;&#1076;&#1075;&#1086;&#1090;&#1086;&#1074;&#1083;&#1077;&#1085;&#1085;&#1099;&#1077;%20&#1059;&#1050;&#1054;%20&#1076;&#1083;&#1103;%20&#1088;&#1072;&#1079;&#1083;&#1080;&#1095;&#1085;&#1099;&#1093;%20&#1084;&#1077;&#1088;&#1086;&#1087;&#1088;&#1080;&#1103;&#1090;&#1080;&#1081;\2013_2014%20&#1091;&#1095;&#1077;&#1073;&#1085;&#1099;&#1081;%20&#1075;&#1086;&#1076;\&#1053;&#1072;%20&#1082;&#1086;&#1083;&#1083;&#1077;&#1075;&#1080;&#1102;%20&#1074;%20&#1052;&#1080;&#1085;&#1080;&#1089;&#1090;&#1077;&#1088;&#1089;&#1090;&#1074;&#1086;_&#1085;&#1072;%207%20&#1092;&#1077;&#1074;&#1088;&#1072;&#1083;&#1103;%202014\&#1075;&#1088;&#1072;&#1092;&#1080;&#1082;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&#1040;&#1082;&#1089;&#1077;&#1085;&#1086;&#1074;&#1072;\&#1040;&#1085;&#1072;&#1083;&#1080;&#1090;&#1080;&#1095;&#1077;&#1089;&#1082;&#1080;&#1077;%20&#1084;&#1072;&#1090;&#1077;&#1088;&#1080;&#1072;&#1083;&#1099;,%20&#1087;&#1086;&#1076;&#1075;&#1086;&#1090;&#1086;&#1074;&#1083;&#1077;&#1085;&#1085;&#1099;&#1077;%20&#1059;&#1050;&#1054;%20&#1076;&#1083;&#1103;%20&#1088;&#1072;&#1079;&#1083;&#1080;&#1095;&#1085;&#1099;&#1093;%20&#1084;&#1077;&#1088;&#1086;&#1087;&#1088;&#1080;&#1103;&#1090;&#1080;&#1081;\2013_2014%20&#1091;&#1095;&#1077;&#1073;&#1085;&#1099;&#1081;%20&#1075;&#1086;&#1076;\&#1053;&#1072;%20&#1082;&#1086;&#1083;&#1083;&#1077;&#1075;&#1080;&#1102;%20&#1074;%20&#1052;&#1080;&#1085;&#1080;&#1089;&#1090;&#1077;&#1088;&#1089;&#1090;&#1074;&#1086;_&#1085;&#1072;%207%20&#1092;&#1077;&#1074;&#1088;&#1072;&#1083;&#1103;%202014\&#1075;&#1088;&#1072;&#1092;&#1080;&#1082;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layout/>
    </c:title>
    <c:plotArea>
      <c:layout/>
      <c:lineChart>
        <c:grouping val="standard"/>
        <c:ser>
          <c:idx val="0"/>
          <c:order val="0"/>
          <c:tx>
            <c:strRef>
              <c:f>Лист1!$A$3</c:f>
              <c:strCache>
                <c:ptCount val="1"/>
                <c:pt idx="0">
                  <c:v>Количество согласованных учебных планов с работодателями</c:v>
                </c:pt>
              </c:strCache>
            </c:strRef>
          </c:tx>
          <c:marker>
            <c:symbol val="none"/>
          </c:marker>
          <c:dLbls>
            <c:dLbl>
              <c:idx val="0"/>
              <c:layout>
                <c:manualLayout>
                  <c:x val="-4.444444444444455E-2"/>
                  <c:y val="-5.5187637969094996E-2"/>
                </c:manualLayout>
              </c:layout>
              <c:showVal val="1"/>
            </c:dLbl>
            <c:dLbl>
              <c:idx val="1"/>
              <c:layout>
                <c:manualLayout>
                  <c:x val="-1.2597806592918261E-2"/>
                  <c:y val="-9.574333010617872E-2"/>
                </c:manualLayout>
              </c:layout>
              <c:showVal val="1"/>
            </c:dLbl>
            <c:spPr>
              <a:solidFill>
                <a:schemeClr val="bg1"/>
              </a:solidFill>
            </c:spPr>
            <c:txPr>
              <a:bodyPr/>
              <a:lstStyle/>
              <a:p>
                <a:pPr>
                  <a:defRPr sz="1400"/>
                </a:pPr>
                <a:endParaRPr lang="ru-RU"/>
              </a:p>
            </c:txPr>
            <c:showVal val="1"/>
          </c:dLbls>
          <c:cat>
            <c:numRef>
              <c:f>Лист1!$B$2:$C$2</c:f>
              <c:numCache>
                <c:formatCode>General</c:formatCode>
                <c:ptCount val="2"/>
                <c:pt idx="0">
                  <c:v>2012</c:v>
                </c:pt>
                <c:pt idx="1">
                  <c:v>2013</c:v>
                </c:pt>
              </c:numCache>
            </c:numRef>
          </c:cat>
          <c:val>
            <c:numRef>
              <c:f>Лист1!$B$3:$C$3</c:f>
              <c:numCache>
                <c:formatCode>General</c:formatCode>
                <c:ptCount val="2"/>
                <c:pt idx="0">
                  <c:v>0</c:v>
                </c:pt>
                <c:pt idx="1">
                  <c:v>30</c:v>
                </c:pt>
              </c:numCache>
            </c:numRef>
          </c:val>
        </c:ser>
        <c:marker val="1"/>
        <c:axId val="71448832"/>
        <c:axId val="71475200"/>
      </c:lineChart>
      <c:catAx>
        <c:axId val="71448832"/>
        <c:scaling>
          <c:orientation val="minMax"/>
        </c:scaling>
        <c:axPos val="b"/>
        <c:numFmt formatCode="General" sourceLinked="1"/>
        <c:tickLblPos val="nextTo"/>
        <c:crossAx val="71475200"/>
        <c:crosses val="autoZero"/>
        <c:auto val="1"/>
        <c:lblAlgn val="ctr"/>
        <c:lblOffset val="100"/>
      </c:catAx>
      <c:valAx>
        <c:axId val="71475200"/>
        <c:scaling>
          <c:orientation val="minMax"/>
        </c:scaling>
        <c:axPos val="l"/>
        <c:majorGridlines/>
        <c:numFmt formatCode="General" sourceLinked="1"/>
        <c:tickLblPos val="nextTo"/>
        <c:crossAx val="71448832"/>
        <c:crosses val="autoZero"/>
        <c:crossBetween val="between"/>
      </c:valAx>
    </c:plotArea>
    <c:plotVisOnly val="1"/>
  </c:chart>
  <c:spPr>
    <a:solidFill>
      <a:schemeClr val="bg1"/>
    </a:solidFill>
  </c:spPr>
  <c:txPr>
    <a:bodyPr/>
    <a:lstStyle/>
    <a:p>
      <a:pPr>
        <a:defRPr sz="1200" b="1">
          <a:latin typeface="Arial" pitchFamily="34" charset="0"/>
          <a:cs typeface="Arial" pitchFamily="34" charset="0"/>
        </a:defRPr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layout/>
    </c:title>
    <c:plotArea>
      <c:layout/>
      <c:lineChart>
        <c:grouping val="standard"/>
        <c:ser>
          <c:idx val="0"/>
          <c:order val="0"/>
          <c:tx>
            <c:strRef>
              <c:f>Лист1!$A$6</c:f>
              <c:strCache>
                <c:ptCount val="1"/>
                <c:pt idx="0">
                  <c:v>Выполнение ВКР  по актуальным темам для предприятий отрасли </c:v>
                </c:pt>
              </c:strCache>
            </c:strRef>
          </c:tx>
          <c:marker>
            <c:symbol val="none"/>
          </c:marker>
          <c:dLbls>
            <c:dLbl>
              <c:idx val="0"/>
              <c:layout>
                <c:manualLayout>
                  <c:x val="-0.14411196375005952"/>
                  <c:y val="-5.4890219560878334E-2"/>
                </c:manualLayout>
              </c:layout>
              <c:spPr>
                <a:solidFill>
                  <a:schemeClr val="bg1"/>
                </a:solidFill>
              </c:spPr>
              <c:txPr>
                <a:bodyPr/>
                <a:lstStyle/>
                <a:p>
                  <a:pPr>
                    <a:defRPr sz="1400"/>
                  </a:pPr>
                  <a:endParaRPr lang="ru-RU"/>
                </a:p>
              </c:txPr>
              <c:showVal val="1"/>
            </c:dLbl>
            <c:dLbl>
              <c:idx val="1"/>
              <c:spPr>
                <a:solidFill>
                  <a:schemeClr val="bg1"/>
                </a:solidFill>
              </c:spPr>
              <c:txPr>
                <a:bodyPr/>
                <a:lstStyle/>
                <a:p>
                  <a:pPr>
                    <a:defRPr sz="1400"/>
                  </a:pPr>
                  <a:endParaRPr lang="ru-RU"/>
                </a:p>
              </c:txPr>
            </c:dLbl>
            <c:spPr>
              <a:solidFill>
                <a:schemeClr val="bg1"/>
              </a:solidFill>
            </c:spPr>
            <c:showVal val="1"/>
          </c:dLbls>
          <c:cat>
            <c:numRef>
              <c:f>Лист1!$B$5:$C$5</c:f>
              <c:numCache>
                <c:formatCode>General</c:formatCode>
                <c:ptCount val="2"/>
                <c:pt idx="0">
                  <c:v>2012</c:v>
                </c:pt>
                <c:pt idx="1">
                  <c:v>2013</c:v>
                </c:pt>
              </c:numCache>
            </c:numRef>
          </c:cat>
          <c:val>
            <c:numRef>
              <c:f>Лист1!$B$6:$C$6</c:f>
              <c:numCache>
                <c:formatCode>0.00%</c:formatCode>
                <c:ptCount val="2"/>
                <c:pt idx="0">
                  <c:v>7.6999999999999999E-2</c:v>
                </c:pt>
                <c:pt idx="1">
                  <c:v>0.33000000000000085</c:v>
                </c:pt>
              </c:numCache>
            </c:numRef>
          </c:val>
        </c:ser>
        <c:marker val="1"/>
        <c:axId val="71496448"/>
        <c:axId val="71497984"/>
      </c:lineChart>
      <c:catAx>
        <c:axId val="71496448"/>
        <c:scaling>
          <c:orientation val="minMax"/>
        </c:scaling>
        <c:axPos val="b"/>
        <c:numFmt formatCode="General" sourceLinked="1"/>
        <c:tickLblPos val="nextTo"/>
        <c:crossAx val="71497984"/>
        <c:crosses val="autoZero"/>
        <c:auto val="1"/>
        <c:lblAlgn val="ctr"/>
        <c:lblOffset val="100"/>
      </c:catAx>
      <c:valAx>
        <c:axId val="71497984"/>
        <c:scaling>
          <c:orientation val="minMax"/>
        </c:scaling>
        <c:axPos val="l"/>
        <c:majorGridlines/>
        <c:numFmt formatCode="0.00%" sourceLinked="1"/>
        <c:tickLblPos val="nextTo"/>
        <c:crossAx val="71496448"/>
        <c:crosses val="autoZero"/>
        <c:crossBetween val="between"/>
        <c:majorUnit val="0.05"/>
      </c:valAx>
    </c:plotArea>
    <c:plotVisOnly val="1"/>
  </c:chart>
  <c:spPr>
    <a:solidFill>
      <a:schemeClr val="bg1"/>
    </a:solidFill>
  </c:spPr>
  <c:txPr>
    <a:bodyPr/>
    <a:lstStyle/>
    <a:p>
      <a:pPr>
        <a:defRPr sz="1200" b="1">
          <a:latin typeface="Arial" pitchFamily="34" charset="0"/>
          <a:cs typeface="Arial" pitchFamily="34" charset="0"/>
        </a:defRPr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layout/>
    </c:title>
    <c:plotArea>
      <c:layout/>
      <c:lineChart>
        <c:grouping val="standard"/>
        <c:ser>
          <c:idx val="0"/>
          <c:order val="0"/>
          <c:tx>
            <c:strRef>
              <c:f>Лист1!$A$9</c:f>
              <c:strCache>
                <c:ptCount val="1"/>
                <c:pt idx="0">
                  <c:v>Доля магистерских диссертаций, рекомендованных к внедрению на предприятиях</c:v>
                </c:pt>
              </c:strCache>
            </c:strRef>
          </c:tx>
          <c:marker>
            <c:symbol val="none"/>
          </c:marker>
          <c:dLbls>
            <c:dLbl>
              <c:idx val="0"/>
              <c:layout>
                <c:manualLayout>
                  <c:x val="-0.1111111111111111"/>
                  <c:y val="-4.1666666666666664E-2"/>
                </c:manualLayout>
              </c:layout>
              <c:showVal val="1"/>
            </c:dLbl>
            <c:spPr>
              <a:solidFill>
                <a:schemeClr val="bg1"/>
              </a:solidFill>
            </c:spPr>
            <c:txPr>
              <a:bodyPr/>
              <a:lstStyle/>
              <a:p>
                <a:pPr>
                  <a:defRPr sz="1400"/>
                </a:pPr>
                <a:endParaRPr lang="ru-RU"/>
              </a:p>
            </c:txPr>
            <c:showVal val="1"/>
          </c:dLbls>
          <c:cat>
            <c:numRef>
              <c:f>Лист1!$B$8:$C$8</c:f>
              <c:numCache>
                <c:formatCode>General</c:formatCode>
                <c:ptCount val="2"/>
                <c:pt idx="0">
                  <c:v>2012</c:v>
                </c:pt>
                <c:pt idx="1">
                  <c:v>2013</c:v>
                </c:pt>
              </c:numCache>
            </c:numRef>
          </c:cat>
          <c:val>
            <c:numRef>
              <c:f>Лист1!$B$9:$C$9</c:f>
              <c:numCache>
                <c:formatCode>0.00%</c:formatCode>
                <c:ptCount val="2"/>
                <c:pt idx="0">
                  <c:v>8.0000000000000043E-2</c:v>
                </c:pt>
                <c:pt idx="1">
                  <c:v>0.111</c:v>
                </c:pt>
              </c:numCache>
            </c:numRef>
          </c:val>
        </c:ser>
        <c:marker val="1"/>
        <c:axId val="71592192"/>
        <c:axId val="71598080"/>
      </c:lineChart>
      <c:catAx>
        <c:axId val="71592192"/>
        <c:scaling>
          <c:orientation val="minMax"/>
        </c:scaling>
        <c:axPos val="b"/>
        <c:numFmt formatCode="General" sourceLinked="1"/>
        <c:tickLblPos val="nextTo"/>
        <c:crossAx val="71598080"/>
        <c:crosses val="autoZero"/>
        <c:auto val="1"/>
        <c:lblAlgn val="ctr"/>
        <c:lblOffset val="100"/>
      </c:catAx>
      <c:valAx>
        <c:axId val="71598080"/>
        <c:scaling>
          <c:orientation val="minMax"/>
        </c:scaling>
        <c:axPos val="l"/>
        <c:majorGridlines/>
        <c:numFmt formatCode="0.00%" sourceLinked="1"/>
        <c:tickLblPos val="nextTo"/>
        <c:crossAx val="71592192"/>
        <c:crosses val="autoZero"/>
        <c:crossBetween val="between"/>
      </c:valAx>
    </c:plotArea>
    <c:plotVisOnly val="1"/>
  </c:chart>
  <c:spPr>
    <a:solidFill>
      <a:schemeClr val="bg1"/>
    </a:solidFill>
  </c:spPr>
  <c:txPr>
    <a:bodyPr/>
    <a:lstStyle/>
    <a:p>
      <a:pPr>
        <a:defRPr sz="1200" b="1">
          <a:latin typeface="Arial" pitchFamily="34" charset="0"/>
          <a:cs typeface="Arial" pitchFamily="34" charset="0"/>
        </a:defRPr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layout/>
    </c:title>
    <c:plotArea>
      <c:layout/>
      <c:lineChart>
        <c:grouping val="standard"/>
        <c:ser>
          <c:idx val="0"/>
          <c:order val="0"/>
          <c:tx>
            <c:strRef>
              <c:f>Лист1!$A$12</c:f>
              <c:strCache>
                <c:ptCount val="1"/>
                <c:pt idx="0">
                  <c:v>Защита ВКР с он-лайн трансляцией совместно с ОАО «Сетевая компания»  </c:v>
                </c:pt>
              </c:strCache>
            </c:strRef>
          </c:tx>
          <c:marker>
            <c:symbol val="none"/>
          </c:marker>
          <c:dLbls>
            <c:dLbl>
              <c:idx val="0"/>
              <c:layout>
                <c:manualLayout>
                  <c:x val="-5.5555555555555455E-2"/>
                  <c:y val="-4.6296296296296439E-2"/>
                </c:manualLayout>
              </c:layout>
              <c:showVal val="1"/>
            </c:dLbl>
            <c:spPr>
              <a:solidFill>
                <a:schemeClr val="bg1"/>
              </a:solidFill>
            </c:spPr>
            <c:showVal val="1"/>
          </c:dLbls>
          <c:cat>
            <c:numRef>
              <c:f>Лист1!$B$11:$C$11</c:f>
              <c:numCache>
                <c:formatCode>General</c:formatCode>
                <c:ptCount val="2"/>
                <c:pt idx="0">
                  <c:v>2012</c:v>
                </c:pt>
                <c:pt idx="1">
                  <c:v>2013</c:v>
                </c:pt>
              </c:numCache>
            </c:numRef>
          </c:cat>
          <c:val>
            <c:numRef>
              <c:f>Лист1!$B$12:$C$12</c:f>
              <c:numCache>
                <c:formatCode>General</c:formatCode>
                <c:ptCount val="2"/>
                <c:pt idx="0">
                  <c:v>0</c:v>
                </c:pt>
                <c:pt idx="1">
                  <c:v>22</c:v>
                </c:pt>
              </c:numCache>
            </c:numRef>
          </c:val>
        </c:ser>
        <c:marker val="1"/>
        <c:axId val="72097792"/>
        <c:axId val="72099328"/>
      </c:lineChart>
      <c:catAx>
        <c:axId val="72097792"/>
        <c:scaling>
          <c:orientation val="minMax"/>
        </c:scaling>
        <c:axPos val="b"/>
        <c:numFmt formatCode="General" sourceLinked="1"/>
        <c:tickLblPos val="nextTo"/>
        <c:crossAx val="72099328"/>
        <c:crosses val="autoZero"/>
        <c:auto val="1"/>
        <c:lblAlgn val="ctr"/>
        <c:lblOffset val="100"/>
      </c:catAx>
      <c:valAx>
        <c:axId val="72099328"/>
        <c:scaling>
          <c:orientation val="minMax"/>
        </c:scaling>
        <c:axPos val="l"/>
        <c:majorGridlines/>
        <c:numFmt formatCode="General" sourceLinked="1"/>
        <c:tickLblPos val="nextTo"/>
        <c:crossAx val="72097792"/>
        <c:crosses val="autoZero"/>
        <c:crossBetween val="between"/>
      </c:valAx>
    </c:plotArea>
    <c:plotVisOnly val="1"/>
  </c:chart>
  <c:spPr>
    <a:solidFill>
      <a:schemeClr val="bg1"/>
    </a:solidFill>
  </c:spPr>
  <c:txPr>
    <a:bodyPr/>
    <a:lstStyle/>
    <a:p>
      <a:pPr>
        <a:defRPr sz="1200" b="1">
          <a:latin typeface="Arial" pitchFamily="34" charset="0"/>
          <a:cs typeface="Arial" pitchFamily="34" charset="0"/>
        </a:defRPr>
      </a:pPr>
      <a:endParaRPr lang="ru-RU"/>
    </a:p>
  </c:txPr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34E8B5-ABE8-4D43-A41F-79D2D28A2B9D}" type="datetimeFigureOut">
              <a:rPr lang="ru-RU" smtClean="0"/>
              <a:pPr/>
              <a:t>05.02.2014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5B2C43-E5FC-41FA-88B1-154F8456A52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05.02.2014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05.02.2014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05.02.2014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61963" y="274638"/>
            <a:ext cx="822325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05.02.2014</a:t>
            </a:fld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05.02.2014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05.02.2014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05.02.2014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05.02.2014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05.02.2014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05.02.2014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05.02.2014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05.02.2014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>
            <a:lum/>
          </a:blip>
          <a:srcRect/>
          <a:tile tx="0" ty="0" sx="25000" sy="25000" flip="xy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5B106E36-FD25-4E2D-B0AA-010F637433A0}" type="datetimeFigureOut">
              <a:rPr lang="ru-RU" smtClean="0"/>
              <a:pPr/>
              <a:t>05.02.2014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УКО\Мои документы_Елена\СМК КГЭУ\Фотоальбом КГЭУ\Главный корпус\Фасад ГОУ ВПО КГЭУ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142984"/>
            <a:ext cx="8858312" cy="54292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214282" y="1142984"/>
            <a:ext cx="13573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u="sng" dirty="0" smtClean="0">
                <a:solidFill>
                  <a:srgbClr val="7030A0"/>
                </a:solidFill>
                <a:latin typeface="Monotype Corsiva" pitchFamily="66" charset="0"/>
              </a:rPr>
              <a:t>1968</a:t>
            </a:r>
            <a:endParaRPr lang="ru-RU" sz="4400" b="1" u="sng" dirty="0">
              <a:solidFill>
                <a:srgbClr val="7030A0"/>
              </a:solidFill>
              <a:latin typeface="Monotype Corsiva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358050" y="1142984"/>
            <a:ext cx="17859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u="sng" dirty="0" smtClean="0">
                <a:solidFill>
                  <a:srgbClr val="7030A0"/>
                </a:solidFill>
                <a:latin typeface="Monotype Corsiva" pitchFamily="66" charset="0"/>
              </a:rPr>
              <a:t>2014</a:t>
            </a:r>
            <a:endParaRPr lang="ru-RU" sz="4400" b="1" u="sng" dirty="0">
              <a:solidFill>
                <a:srgbClr val="7030A0"/>
              </a:solidFill>
              <a:latin typeface="Monotype Corsiva" pitchFamily="66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99592" y="116632"/>
            <a:ext cx="8072494" cy="89255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2600" b="1" i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Роль высшей школы</a:t>
            </a:r>
          </a:p>
          <a:p>
            <a:pPr algn="ctr"/>
            <a:r>
              <a:rPr lang="ru-RU" sz="2600" b="1" i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в инновационном развитии предприятий</a:t>
            </a:r>
            <a:endParaRPr lang="ru-RU" sz="2600" b="1" i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1520" y="908720"/>
            <a:ext cx="8731175" cy="525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Скругленная прямоугольная выноска 11"/>
          <p:cNvSpPr/>
          <p:nvPr/>
        </p:nvSpPr>
        <p:spPr>
          <a:xfrm>
            <a:off x="2073895" y="5568032"/>
            <a:ext cx="1571625" cy="500063"/>
          </a:xfrm>
          <a:prstGeom prst="wedgeRoundRectCallout">
            <a:avLst>
              <a:gd name="adj1" fmla="val -54902"/>
              <a:gd name="adj2" fmla="val -400015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Каширская ГРЭС</a:t>
            </a:r>
          </a:p>
        </p:txBody>
      </p:sp>
      <p:sp>
        <p:nvSpPr>
          <p:cNvPr id="13" name="Скругленная прямоугольная выноска 12"/>
          <p:cNvSpPr/>
          <p:nvPr/>
        </p:nvSpPr>
        <p:spPr>
          <a:xfrm>
            <a:off x="573708" y="1988840"/>
            <a:ext cx="1857375" cy="578817"/>
          </a:xfrm>
          <a:prstGeom prst="wedgeRoundRectCallout">
            <a:avLst>
              <a:gd name="adj1" fmla="val 35135"/>
              <a:gd name="adj2" fmla="val 104013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Ленинградская АЭС</a:t>
            </a:r>
          </a:p>
        </p:txBody>
      </p:sp>
      <p:sp>
        <p:nvSpPr>
          <p:cNvPr id="14" name="Скругленная прямоугольная выноска 13"/>
          <p:cNvSpPr/>
          <p:nvPr/>
        </p:nvSpPr>
        <p:spPr>
          <a:xfrm>
            <a:off x="359395" y="2996282"/>
            <a:ext cx="1714500" cy="571500"/>
          </a:xfrm>
          <a:prstGeom prst="wedgeRoundRectCallout">
            <a:avLst>
              <a:gd name="adj1" fmla="val 33301"/>
              <a:gd name="adj2" fmla="val 74670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Черепетская ГРЭС</a:t>
            </a:r>
          </a:p>
        </p:txBody>
      </p:sp>
      <p:sp>
        <p:nvSpPr>
          <p:cNvPr id="3080" name="TextBox 14"/>
          <p:cNvSpPr txBox="1">
            <a:spLocks noChangeArrowheads="1"/>
          </p:cNvSpPr>
          <p:nvPr/>
        </p:nvSpPr>
        <p:spPr bwMode="auto">
          <a:xfrm>
            <a:off x="2643188" y="3857625"/>
            <a:ext cx="371475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Российская Федерация</a:t>
            </a:r>
          </a:p>
        </p:txBody>
      </p:sp>
      <p:sp>
        <p:nvSpPr>
          <p:cNvPr id="16" name="Скругленная прямоугольная выноска 15"/>
          <p:cNvSpPr/>
          <p:nvPr/>
        </p:nvSpPr>
        <p:spPr>
          <a:xfrm>
            <a:off x="3002583" y="1924720"/>
            <a:ext cx="1857375" cy="571500"/>
          </a:xfrm>
          <a:prstGeom prst="wedgeRoundRectCallout">
            <a:avLst>
              <a:gd name="adj1" fmla="val -83961"/>
              <a:gd name="adj2" fmla="val 226391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Костромская ГРЭС</a:t>
            </a:r>
          </a:p>
        </p:txBody>
      </p:sp>
      <p:sp>
        <p:nvSpPr>
          <p:cNvPr id="17" name="Скругленная прямоугольная выноска 16"/>
          <p:cNvSpPr/>
          <p:nvPr/>
        </p:nvSpPr>
        <p:spPr>
          <a:xfrm>
            <a:off x="3859833" y="5568032"/>
            <a:ext cx="1857375" cy="500063"/>
          </a:xfrm>
          <a:prstGeom prst="wedgeRoundRectCallout">
            <a:avLst>
              <a:gd name="adj1" fmla="val -109463"/>
              <a:gd name="adj2" fmla="val -229576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Ириклинская ГРЭС</a:t>
            </a:r>
          </a:p>
        </p:txBody>
      </p:sp>
      <p:sp>
        <p:nvSpPr>
          <p:cNvPr id="19" name="5-конечная звезда 18"/>
          <p:cNvSpPr/>
          <p:nvPr/>
        </p:nvSpPr>
        <p:spPr>
          <a:xfrm>
            <a:off x="2216770" y="3424907"/>
            <a:ext cx="214313" cy="214313"/>
          </a:xfrm>
          <a:prstGeom prst="star5">
            <a:avLst/>
          </a:prstGeom>
          <a:solidFill>
            <a:srgbClr val="FF0000"/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0" name="5-конечная звезда 19"/>
          <p:cNvSpPr/>
          <p:nvPr/>
        </p:nvSpPr>
        <p:spPr>
          <a:xfrm>
            <a:off x="2073895" y="2853407"/>
            <a:ext cx="214313" cy="214313"/>
          </a:xfrm>
          <a:prstGeom prst="star5">
            <a:avLst/>
          </a:prstGeom>
          <a:solidFill>
            <a:srgbClr val="FF0000"/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1" name="5-конечная звезда 20"/>
          <p:cNvSpPr/>
          <p:nvPr/>
        </p:nvSpPr>
        <p:spPr>
          <a:xfrm>
            <a:off x="1645270" y="3639220"/>
            <a:ext cx="214313" cy="214312"/>
          </a:xfrm>
          <a:prstGeom prst="star5">
            <a:avLst/>
          </a:prstGeom>
          <a:solidFill>
            <a:srgbClr val="FF0000"/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2" name="5-конечная звезда 21"/>
          <p:cNvSpPr/>
          <p:nvPr/>
        </p:nvSpPr>
        <p:spPr>
          <a:xfrm>
            <a:off x="1931020" y="3710657"/>
            <a:ext cx="214313" cy="214313"/>
          </a:xfrm>
          <a:prstGeom prst="star5">
            <a:avLst/>
          </a:prstGeom>
          <a:solidFill>
            <a:srgbClr val="FF0000"/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3" name="5-конечная звезда 22"/>
          <p:cNvSpPr/>
          <p:nvPr/>
        </p:nvSpPr>
        <p:spPr>
          <a:xfrm>
            <a:off x="2645395" y="4567907"/>
            <a:ext cx="214313" cy="214313"/>
          </a:xfrm>
          <a:prstGeom prst="star5">
            <a:avLst/>
          </a:prstGeom>
          <a:solidFill>
            <a:srgbClr val="FF0000"/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6" name="Скругленная прямоугольная выноска 25"/>
          <p:cNvSpPr/>
          <p:nvPr/>
        </p:nvSpPr>
        <p:spPr>
          <a:xfrm>
            <a:off x="3203848" y="2852936"/>
            <a:ext cx="2376264" cy="720080"/>
          </a:xfrm>
          <a:prstGeom prst="wedgeRoundRectCallout">
            <a:avLst>
              <a:gd name="adj1" fmla="val -88978"/>
              <a:gd name="adj2" fmla="val 69179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Предприятия  </a:t>
            </a:r>
            <a:r>
              <a:rPr lang="ru-RU" sz="16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энергоотрасли</a:t>
            </a:r>
            <a:r>
              <a:rPr lang="ru-RU" sz="16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Республики Татарстан</a:t>
            </a:r>
            <a:endParaRPr lang="ru-RU" sz="16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Скругленная прямоугольная выноска 26"/>
          <p:cNvSpPr/>
          <p:nvPr/>
        </p:nvSpPr>
        <p:spPr>
          <a:xfrm>
            <a:off x="3491880" y="4077072"/>
            <a:ext cx="2002606" cy="445839"/>
          </a:xfrm>
          <a:prstGeom prst="wedgeRoundRectCallout">
            <a:avLst>
              <a:gd name="adj1" fmla="val -110360"/>
              <a:gd name="adj2" fmla="val -111450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Предприятия  ОАО «</a:t>
            </a:r>
            <a:r>
              <a:rPr lang="ru-RU" sz="16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Башкирэнерго</a:t>
            </a:r>
            <a:r>
              <a:rPr lang="ru-RU" sz="16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16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000100" y="142852"/>
            <a:ext cx="7858180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Взаимодействие с предприятиями отрасли по вопросам организации целевой подготовки и</a:t>
            </a:r>
          </a:p>
          <a:p>
            <a:pPr algn="ctr"/>
            <a:r>
              <a:rPr lang="ru-RU" sz="20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производственных практик студентов</a:t>
            </a:r>
            <a:endParaRPr lang="ru-RU" sz="2000" b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5-конечная звезда 28"/>
          <p:cNvSpPr/>
          <p:nvPr/>
        </p:nvSpPr>
        <p:spPr>
          <a:xfrm>
            <a:off x="2195736" y="3573016"/>
            <a:ext cx="214313" cy="214313"/>
          </a:xfrm>
          <a:prstGeom prst="star5">
            <a:avLst/>
          </a:prstGeom>
          <a:solidFill>
            <a:srgbClr val="FF0000"/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0" name="5-конечная звезда 29"/>
          <p:cNvSpPr/>
          <p:nvPr/>
        </p:nvSpPr>
        <p:spPr>
          <a:xfrm>
            <a:off x="2195736" y="3717032"/>
            <a:ext cx="214313" cy="214313"/>
          </a:xfrm>
          <a:prstGeom prst="star5">
            <a:avLst/>
          </a:prstGeom>
          <a:solidFill>
            <a:srgbClr val="FF0000"/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1" name="Скругленная прямоугольная выноска 30"/>
          <p:cNvSpPr/>
          <p:nvPr/>
        </p:nvSpPr>
        <p:spPr>
          <a:xfrm>
            <a:off x="4644008" y="4725144"/>
            <a:ext cx="2016224" cy="644079"/>
          </a:xfrm>
          <a:prstGeom prst="wedgeRoundRectCallout">
            <a:avLst>
              <a:gd name="adj1" fmla="val -124581"/>
              <a:gd name="adj2" fmla="val -74296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ОАО «</a:t>
            </a:r>
            <a:r>
              <a:rPr lang="ru-RU" sz="16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Сургутнефтегаз</a:t>
            </a:r>
            <a:r>
              <a:rPr lang="ru-RU" sz="16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16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5-конечная звезда 31"/>
          <p:cNvSpPr/>
          <p:nvPr/>
        </p:nvSpPr>
        <p:spPr>
          <a:xfrm>
            <a:off x="2987824" y="4437112"/>
            <a:ext cx="214313" cy="214313"/>
          </a:xfrm>
          <a:prstGeom prst="star5">
            <a:avLst/>
          </a:prstGeom>
          <a:solidFill>
            <a:srgbClr val="FF0000"/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3" name="5-конечная звезда 32"/>
          <p:cNvSpPr/>
          <p:nvPr/>
        </p:nvSpPr>
        <p:spPr>
          <a:xfrm>
            <a:off x="755576" y="4365104"/>
            <a:ext cx="214313" cy="214312"/>
          </a:xfrm>
          <a:prstGeom prst="star5">
            <a:avLst/>
          </a:prstGeom>
          <a:solidFill>
            <a:srgbClr val="FF0000"/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4" name="Скругленная прямоугольная выноска 33"/>
          <p:cNvSpPr/>
          <p:nvPr/>
        </p:nvSpPr>
        <p:spPr>
          <a:xfrm rot="10800000" flipV="1">
            <a:off x="107504" y="3789040"/>
            <a:ext cx="1714500" cy="508620"/>
          </a:xfrm>
          <a:prstGeom prst="wedgeRoundRectCallout">
            <a:avLst>
              <a:gd name="adj1" fmla="val 2746"/>
              <a:gd name="adj2" fmla="val 78004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Предприятия г.Туапсе</a:t>
            </a:r>
            <a:endParaRPr lang="ru-RU" sz="16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79512" y="6165304"/>
            <a:ext cx="878497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Иные города баз практик: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Ульяновск, Ишим,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Нефтекамск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Стерлитамак, Нижневартовск, Благовещенск 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Мегион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Екатеринбург и др.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Номер слайда 6"/>
          <p:cNvSpPr txBox="1">
            <a:spLocks/>
          </p:cNvSpPr>
          <p:nvPr/>
        </p:nvSpPr>
        <p:spPr>
          <a:xfrm>
            <a:off x="8604448" y="6492875"/>
            <a:ext cx="405408" cy="3651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5C68B6-61C2-468F-89AB-4B9F7531AA68}" type="slidenum">
              <a:rPr kumimoji="0" lang="ru-RU" sz="15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ru-RU" sz="15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Users\shukina.np\Desktop\Коллегия МПиТ РТ 2014\Полигон\DSC_098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95936" y="1556792"/>
            <a:ext cx="4806464" cy="417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" name="TextBox 4"/>
          <p:cNvSpPr txBox="1"/>
          <p:nvPr/>
        </p:nvSpPr>
        <p:spPr>
          <a:xfrm rot="10800000" flipV="1">
            <a:off x="1043608" y="188640"/>
            <a:ext cx="784887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Совершенствование учебно-лабораторной базы КГЭУ</a:t>
            </a:r>
            <a:endParaRPr lang="ru-RU" sz="2000" b="1" u="sng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923928" y="836712"/>
            <a:ext cx="4896544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Учебно-производственный полигон «Подстанция 110/10 кВ»</a:t>
            </a:r>
            <a:endParaRPr lang="ru-RU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179512" y="1052736"/>
            <a:ext cx="3672408" cy="45407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indent="457200" algn="just">
              <a:lnSpc>
                <a:spcPct val="114000"/>
              </a:lnSpc>
            </a:pPr>
            <a:r>
              <a:rPr lang="ru-RU" sz="1700" i="1" u="sng" dirty="0" smtClean="0">
                <a:latin typeface="Arial" pitchFamily="34" charset="0"/>
                <a:cs typeface="Arial" pitchFamily="34" charset="0"/>
              </a:rPr>
              <a:t>Партнерами по реализации данного проекта являются</a:t>
            </a:r>
            <a:r>
              <a:rPr lang="ru-RU" sz="1700" dirty="0" smtClean="0">
                <a:latin typeface="Arial" pitchFamily="34" charset="0"/>
                <a:cs typeface="Arial" pitchFamily="34" charset="0"/>
              </a:rPr>
              <a:t>:</a:t>
            </a:r>
          </a:p>
          <a:p>
            <a:pPr indent="360000" algn="just">
              <a:lnSpc>
                <a:spcPct val="114000"/>
              </a:lnSpc>
              <a:buFont typeface="Arial" pitchFamily="34" charset="0"/>
              <a:buChar char="•"/>
            </a:pPr>
            <a:r>
              <a:rPr lang="ru-RU" sz="1700" dirty="0" smtClean="0">
                <a:latin typeface="Arial" pitchFamily="34" charset="0"/>
                <a:cs typeface="Arial" pitchFamily="34" charset="0"/>
              </a:rPr>
              <a:t> ОАО «Сетевая компания»,</a:t>
            </a:r>
          </a:p>
          <a:p>
            <a:pPr indent="360000" algn="just">
              <a:lnSpc>
                <a:spcPct val="114000"/>
              </a:lnSpc>
              <a:buFont typeface="Arial" pitchFamily="34" charset="0"/>
              <a:buChar char="•"/>
            </a:pPr>
            <a:r>
              <a:rPr lang="ru-RU" sz="1700" dirty="0" smtClean="0">
                <a:latin typeface="Arial" pitchFamily="34" charset="0"/>
                <a:cs typeface="Arial" pitchFamily="34" charset="0"/>
              </a:rPr>
              <a:t>ЗАО «ЗЭТО» г.Великие Луки,</a:t>
            </a:r>
          </a:p>
          <a:p>
            <a:pPr indent="360000" algn="just">
              <a:lnSpc>
                <a:spcPct val="114000"/>
              </a:lnSpc>
              <a:buFont typeface="Arial" pitchFamily="34" charset="0"/>
              <a:buChar char="•"/>
            </a:pPr>
            <a:r>
              <a:rPr lang="ru-RU" sz="1700" dirty="0" smtClean="0">
                <a:latin typeface="Arial" pitchFamily="34" charset="0"/>
                <a:cs typeface="Arial" pitchFamily="34" charset="0"/>
              </a:rPr>
              <a:t>НПП «ЭКРА» г. Чебоксары,</a:t>
            </a:r>
          </a:p>
          <a:p>
            <a:pPr indent="360000" algn="just">
              <a:lnSpc>
                <a:spcPct val="114000"/>
              </a:lnSpc>
              <a:buFont typeface="Arial" pitchFamily="34" charset="0"/>
              <a:buChar char="•"/>
            </a:pPr>
            <a:r>
              <a:rPr lang="ru-RU" sz="1700" dirty="0" smtClean="0">
                <a:latin typeface="Arial" pitchFamily="34" charset="0"/>
                <a:cs typeface="Arial" pitchFamily="34" charset="0"/>
              </a:rPr>
              <a:t>ГК «</a:t>
            </a:r>
            <a:r>
              <a:rPr lang="ru-RU" sz="1700" dirty="0" err="1" smtClean="0">
                <a:latin typeface="Arial" pitchFamily="34" charset="0"/>
                <a:cs typeface="Arial" pitchFamily="34" charset="0"/>
              </a:rPr>
              <a:t>Инвент</a:t>
            </a:r>
            <a:r>
              <a:rPr lang="ru-RU" sz="1700" dirty="0" smtClean="0">
                <a:latin typeface="Arial" pitchFamily="34" charset="0"/>
                <a:cs typeface="Arial" pitchFamily="34" charset="0"/>
              </a:rPr>
              <a:t>»,</a:t>
            </a:r>
          </a:p>
          <a:p>
            <a:pPr indent="360000" algn="just">
              <a:lnSpc>
                <a:spcPct val="114000"/>
              </a:lnSpc>
              <a:buFont typeface="Arial" pitchFamily="34" charset="0"/>
              <a:buChar char="•"/>
            </a:pPr>
            <a:r>
              <a:rPr lang="ru-RU" sz="1700" dirty="0" smtClean="0">
                <a:latin typeface="Arial" pitchFamily="34" charset="0"/>
                <a:cs typeface="Arial" pitchFamily="34" charset="0"/>
              </a:rPr>
              <a:t>ООО «Ресурс-Холдинг»,</a:t>
            </a:r>
          </a:p>
          <a:p>
            <a:pPr indent="360000" algn="just">
              <a:lnSpc>
                <a:spcPct val="114000"/>
              </a:lnSpc>
              <a:buFont typeface="Arial" pitchFamily="34" charset="0"/>
              <a:buChar char="•"/>
            </a:pPr>
            <a:r>
              <a:rPr lang="ru-RU" sz="1700" dirty="0" smtClean="0">
                <a:latin typeface="Arial" pitchFamily="34" charset="0"/>
                <a:cs typeface="Arial" pitchFamily="34" charset="0"/>
              </a:rPr>
              <a:t> ООО «СВСЭС»,</a:t>
            </a:r>
          </a:p>
          <a:p>
            <a:pPr indent="360000" algn="just">
              <a:lnSpc>
                <a:spcPct val="114000"/>
              </a:lnSpc>
              <a:buFont typeface="Arial" pitchFamily="34" charset="0"/>
              <a:buChar char="•"/>
            </a:pPr>
            <a:r>
              <a:rPr lang="ru-RU" sz="1700" dirty="0" smtClean="0">
                <a:latin typeface="Arial" pitchFamily="34" charset="0"/>
                <a:cs typeface="Arial" pitchFamily="34" charset="0"/>
              </a:rPr>
              <a:t>ЗАО «</a:t>
            </a:r>
            <a:r>
              <a:rPr lang="ru-RU" sz="1700" dirty="0" err="1" smtClean="0">
                <a:latin typeface="Arial" pitchFamily="34" charset="0"/>
                <a:cs typeface="Arial" pitchFamily="34" charset="0"/>
              </a:rPr>
              <a:t>Техноэнергокомплект</a:t>
            </a:r>
            <a:r>
              <a:rPr lang="ru-RU" sz="1700" dirty="0" smtClean="0">
                <a:latin typeface="Arial" pitchFamily="34" charset="0"/>
                <a:cs typeface="Arial" pitchFamily="34" charset="0"/>
              </a:rPr>
              <a:t>» г.Дубна,</a:t>
            </a:r>
          </a:p>
          <a:p>
            <a:pPr indent="360000" algn="just">
              <a:lnSpc>
                <a:spcPct val="114000"/>
              </a:lnSpc>
              <a:buFont typeface="Arial" pitchFamily="34" charset="0"/>
              <a:buChar char="•"/>
            </a:pPr>
            <a:r>
              <a:rPr lang="ru-RU" sz="1700" dirty="0" smtClean="0">
                <a:latin typeface="Arial" pitchFamily="34" charset="0"/>
                <a:cs typeface="Arial" pitchFamily="34" charset="0"/>
              </a:rPr>
              <a:t>ЗАО «Шнейдер Электрик»,</a:t>
            </a:r>
          </a:p>
          <a:p>
            <a:pPr indent="360000" algn="just">
              <a:lnSpc>
                <a:spcPct val="114000"/>
              </a:lnSpc>
              <a:buFont typeface="Arial" pitchFamily="34" charset="0"/>
              <a:buChar char="•"/>
            </a:pPr>
            <a:r>
              <a:rPr lang="ru-RU" sz="1700" dirty="0" smtClean="0">
                <a:latin typeface="Arial" pitchFamily="34" charset="0"/>
                <a:cs typeface="Arial" pitchFamily="34" charset="0"/>
              </a:rPr>
              <a:t>ЗАО «ЧЭАЗ» г. Чебоксары,</a:t>
            </a:r>
          </a:p>
          <a:p>
            <a:pPr indent="360000" algn="just">
              <a:lnSpc>
                <a:spcPct val="114000"/>
              </a:lnSpc>
              <a:buFont typeface="Arial" pitchFamily="34" charset="0"/>
              <a:buChar char="•"/>
            </a:pPr>
            <a:r>
              <a:rPr lang="ru-RU" sz="1700" dirty="0" err="1" smtClean="0">
                <a:latin typeface="Arial" pitchFamily="34" charset="0"/>
                <a:cs typeface="Arial" pitchFamily="34" charset="0"/>
              </a:rPr>
              <a:t>КЭР-инжиниринг</a:t>
            </a:r>
            <a:r>
              <a:rPr lang="ru-RU" sz="1700" dirty="0" smtClean="0">
                <a:latin typeface="Arial" pitchFamily="34" charset="0"/>
                <a:cs typeface="Arial" pitchFamily="34" charset="0"/>
              </a:rPr>
              <a:t>,</a:t>
            </a:r>
          </a:p>
          <a:p>
            <a:pPr indent="360000" algn="just">
              <a:lnSpc>
                <a:spcPct val="114000"/>
              </a:lnSpc>
              <a:buFont typeface="Arial" pitchFamily="34" charset="0"/>
              <a:buChar char="•"/>
            </a:pPr>
            <a:r>
              <a:rPr lang="ru-RU" sz="1700" dirty="0" smtClean="0">
                <a:latin typeface="Arial" pitchFamily="34" charset="0"/>
                <a:cs typeface="Arial" pitchFamily="34" charset="0"/>
              </a:rPr>
              <a:t>ООО «Казанский </a:t>
            </a:r>
            <a:r>
              <a:rPr lang="ru-RU" sz="1700" dirty="0" err="1" smtClean="0">
                <a:latin typeface="Arial" pitchFamily="34" charset="0"/>
                <a:cs typeface="Arial" pitchFamily="34" charset="0"/>
              </a:rPr>
              <a:t>Электропроект</a:t>
            </a:r>
            <a:r>
              <a:rPr lang="ru-RU" sz="1700" dirty="0" smtClean="0">
                <a:latin typeface="Arial" pitchFamily="34" charset="0"/>
                <a:cs typeface="Arial" pitchFamily="34" charset="0"/>
              </a:rPr>
              <a:t>».</a:t>
            </a:r>
          </a:p>
        </p:txBody>
      </p:sp>
      <p:sp>
        <p:nvSpPr>
          <p:cNvPr id="7" name="Номер слайда 6"/>
          <p:cNvSpPr txBox="1">
            <a:spLocks/>
          </p:cNvSpPr>
          <p:nvPr/>
        </p:nvSpPr>
        <p:spPr>
          <a:xfrm>
            <a:off x="8604448" y="6492875"/>
            <a:ext cx="405408" cy="3651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5C68B6-61C2-468F-89AB-4B9F7531AA68}" type="slidenum">
              <a:rPr kumimoji="0" lang="ru-RU" sz="15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ru-RU" sz="15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rot="10800000" flipV="1">
            <a:off x="1043608" y="188640"/>
            <a:ext cx="784887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Совершенствование учебно-лабораторной базы КГЭУ</a:t>
            </a:r>
            <a:endParaRPr lang="ru-RU" sz="2000" b="1" u="sng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3" descr="ET 830 Steam Power Plant 1,5kW with Process Control System_1_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1196752"/>
            <a:ext cx="5040560" cy="2630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 descr="точечный рисунок (1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912" y="4581128"/>
            <a:ext cx="4896544" cy="214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1259632" y="764704"/>
            <a:ext cx="7416824" cy="35394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1700" b="1" dirty="0" smtClean="0">
                <a:latin typeface="Arial" pitchFamily="34" charset="0"/>
                <a:cs typeface="Arial" pitchFamily="34" charset="0"/>
              </a:rPr>
              <a:t>Паровая Мини-ТЭЦ с градирней </a:t>
            </a:r>
            <a:r>
              <a:rPr lang="en-US" sz="1700" b="1" dirty="0" smtClean="0">
                <a:latin typeface="Arial" pitchFamily="34" charset="0"/>
                <a:cs typeface="Arial" pitchFamily="34" charset="0"/>
              </a:rPr>
              <a:t>ET</a:t>
            </a:r>
            <a:r>
              <a:rPr lang="ru-RU" sz="1700" b="1" dirty="0" smtClean="0">
                <a:latin typeface="Arial" pitchFamily="34" charset="0"/>
                <a:cs typeface="Arial" pitchFamily="34" charset="0"/>
              </a:rPr>
              <a:t> 833.01</a:t>
            </a:r>
            <a:endParaRPr lang="ru-RU" sz="17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259632" y="3933056"/>
            <a:ext cx="7416824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Автоматизированная лабораторная газотурбинная силовая установка SR-30 с электрогенератором  TG-2000 для выработки электроэнергии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7890" name="Picture 2" descr="точечный рисунок (1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9632" y="4581128"/>
            <a:ext cx="2160240" cy="2147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Номер слайда 6"/>
          <p:cNvSpPr txBox="1">
            <a:spLocks/>
          </p:cNvSpPr>
          <p:nvPr/>
        </p:nvSpPr>
        <p:spPr>
          <a:xfrm>
            <a:off x="8604448" y="6492875"/>
            <a:ext cx="405408" cy="3651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5C68B6-61C2-468F-89AB-4B9F7531AA68}" type="slidenum">
              <a:rPr kumimoji="0" lang="ru-RU" sz="15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ru-RU" sz="15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1538" y="142852"/>
            <a:ext cx="7715304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7030A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Создание совместных научно-исследовательских центров</a:t>
            </a:r>
            <a:endParaRPr lang="ru-RU" sz="2000" b="1" dirty="0">
              <a:solidFill>
                <a:srgbClr val="7030A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43608" y="764704"/>
            <a:ext cx="770485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Arial" pitchFamily="34" charset="0"/>
                <a:cs typeface="Arial" pitchFamily="34" charset="0"/>
              </a:rPr>
              <a:t>Научно-исследовательская лаборатория отопительного оборудования </a:t>
            </a:r>
          </a:p>
          <a:p>
            <a:pPr algn="ctr"/>
            <a:r>
              <a:rPr lang="ru-RU" sz="1400" b="1" dirty="0" smtClean="0">
                <a:latin typeface="Arial" pitchFamily="34" charset="0"/>
                <a:cs typeface="Arial" pitchFamily="34" charset="0"/>
              </a:rPr>
              <a:t>совместно с компанией ООО «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BOSCH</a:t>
            </a: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-</a:t>
            </a:r>
            <a:r>
              <a:rPr lang="ru-RU" sz="1400" b="1" dirty="0" err="1" smtClean="0">
                <a:latin typeface="Arial" pitchFamily="34" charset="0"/>
                <a:cs typeface="Arial" pitchFamily="34" charset="0"/>
              </a:rPr>
              <a:t>термотехника</a:t>
            </a: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»</a:t>
            </a:r>
            <a:endParaRPr lang="ru-RU" sz="1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2" descr="G:\шнайдер.бош.центр энергоэффект\DSC_30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340768"/>
            <a:ext cx="6984776" cy="4608512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331640" y="6021288"/>
            <a:ext cx="6984776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i="1" u="sng" dirty="0" smtClean="0">
                <a:latin typeface="Arial" pitchFamily="34" charset="0"/>
                <a:cs typeface="Arial" pitchFamily="34" charset="0"/>
              </a:rPr>
              <a:t>Партнер данного проекта:</a:t>
            </a:r>
          </a:p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Компания «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Bosch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»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Номер слайда 6"/>
          <p:cNvSpPr txBox="1">
            <a:spLocks/>
          </p:cNvSpPr>
          <p:nvPr/>
        </p:nvSpPr>
        <p:spPr>
          <a:xfrm>
            <a:off x="8604448" y="6492875"/>
            <a:ext cx="405408" cy="3651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5C68B6-61C2-468F-89AB-4B9F7531AA68}" type="slidenum">
              <a:rPr kumimoji="0" lang="ru-RU" sz="15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ru-RU" sz="15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43608" y="214290"/>
            <a:ext cx="7814672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7030A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Послание Президента РТ</a:t>
            </a:r>
          </a:p>
          <a:p>
            <a:pPr algn="ctr"/>
            <a:r>
              <a:rPr lang="ru-RU" sz="2000" b="1" dirty="0" smtClean="0">
                <a:solidFill>
                  <a:srgbClr val="7030A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Государственному совету 26.09.2013 г. </a:t>
            </a:r>
            <a:endParaRPr lang="ru-RU" sz="2000" b="1" dirty="0">
              <a:solidFill>
                <a:srgbClr val="7030A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15616" y="5373216"/>
            <a:ext cx="2664296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Рустам </a:t>
            </a:r>
            <a:r>
              <a:rPr lang="ru-RU" sz="1400" b="1" dirty="0" err="1" smtClean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Нургалиевич</a:t>
            </a:r>
            <a:endParaRPr lang="ru-RU" sz="1400" b="1" dirty="0" smtClean="0">
              <a:solidFill>
                <a:prstClr val="black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algn="ctr"/>
            <a:r>
              <a:rPr lang="ru-RU" sz="1400" b="1" dirty="0" err="1" smtClean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Минниханов</a:t>
            </a:r>
            <a:r>
              <a:rPr lang="ru-RU" sz="1400" b="1" dirty="0" smtClean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</a:p>
        </p:txBody>
      </p:sp>
      <p:pic>
        <p:nvPicPr>
          <p:cNvPr id="1026" name="Picture 2" descr="C:\Users\vasileva.es\Desktop\file_61_57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196752"/>
            <a:ext cx="2736304" cy="4104456"/>
          </a:xfrm>
          <a:prstGeom prst="rect">
            <a:avLst/>
          </a:prstGeom>
          <a:noFill/>
        </p:spPr>
      </p:pic>
      <p:sp>
        <p:nvSpPr>
          <p:cNvPr id="7" name="Прямоугольная выноска 6"/>
          <p:cNvSpPr/>
          <p:nvPr/>
        </p:nvSpPr>
        <p:spPr>
          <a:xfrm>
            <a:off x="4283968" y="1196752"/>
            <a:ext cx="4536504" cy="4032448"/>
          </a:xfrm>
          <a:prstGeom prst="wedgeRectCallout">
            <a:avLst>
              <a:gd name="adj1" fmla="val -62878"/>
              <a:gd name="adj2" fmla="val -1534"/>
            </a:avLst>
          </a:prstGeom>
          <a:solidFill>
            <a:schemeClr val="bg1"/>
          </a:solidFill>
          <a:ln w="31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indent="457200" algn="just">
              <a:lnSpc>
                <a:spcPct val="114000"/>
              </a:lnSpc>
            </a:pPr>
            <a:r>
              <a:rPr lang="ru-RU" sz="2000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«Важнейшей отраслью экономики остается </a:t>
            </a:r>
            <a:r>
              <a:rPr lang="ru-RU" sz="2000" u="sng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энергетический комплекс.</a:t>
            </a:r>
          </a:p>
          <a:p>
            <a:pPr lvl="0" indent="457200" algn="just">
              <a:lnSpc>
                <a:spcPct val="114000"/>
              </a:lnSpc>
            </a:pPr>
            <a:r>
              <a:rPr lang="ru-RU" sz="2000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Необходимо вывести на новый уровень нашу политику энергосбережения.</a:t>
            </a:r>
          </a:p>
          <a:p>
            <a:pPr lvl="0" indent="457200" algn="just">
              <a:lnSpc>
                <a:spcPct val="114000"/>
              </a:lnSpc>
            </a:pPr>
            <a:r>
              <a:rPr lang="ru-RU" sz="2000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Повышение </a:t>
            </a:r>
            <a:r>
              <a:rPr lang="ru-RU" sz="2000" dirty="0" err="1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энергоэффектив-ности</a:t>
            </a:r>
            <a:r>
              <a:rPr lang="ru-RU" sz="2000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- задача не только предприятий, это актуальный вопрос для наших муниципальных образований и всех граждан».</a:t>
            </a:r>
            <a:endParaRPr lang="ru-RU" dirty="0"/>
          </a:p>
        </p:txBody>
      </p:sp>
      <p:sp>
        <p:nvSpPr>
          <p:cNvPr id="6" name="Номер слайда 6"/>
          <p:cNvSpPr txBox="1">
            <a:spLocks/>
          </p:cNvSpPr>
          <p:nvPr/>
        </p:nvSpPr>
        <p:spPr>
          <a:xfrm>
            <a:off x="8604448" y="6492875"/>
            <a:ext cx="405408" cy="3651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5C68B6-61C2-468F-89AB-4B9F7531AA68}" type="slidenum">
              <a:rPr kumimoji="0" lang="ru-RU" sz="15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ru-RU" sz="15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1538" y="142852"/>
            <a:ext cx="7715304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7030A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Создание совместных научно-исследовательских центров</a:t>
            </a:r>
            <a:endParaRPr lang="ru-RU" sz="2000" b="1" dirty="0">
              <a:solidFill>
                <a:srgbClr val="7030A0"/>
              </a:solidFill>
            </a:endParaRPr>
          </a:p>
        </p:txBody>
      </p:sp>
      <p:pic>
        <p:nvPicPr>
          <p:cNvPr id="3" name="Picture 5" descr="G:\Учебный центр Электроэнергетика\SAM_0680.JPG"/>
          <p:cNvPicPr>
            <a:picLocks noChangeAspect="1" noChangeArrowheads="1"/>
          </p:cNvPicPr>
          <p:nvPr/>
        </p:nvPicPr>
        <p:blipFill>
          <a:blip r:embed="rId2" cstate="print"/>
          <a:srcRect t="13169" b="12757"/>
          <a:stretch>
            <a:fillRect/>
          </a:stretch>
        </p:blipFill>
        <p:spPr bwMode="auto">
          <a:xfrm>
            <a:off x="179512" y="1916832"/>
            <a:ext cx="5400600" cy="3528392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611560" y="1052736"/>
            <a:ext cx="4392488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Arial" pitchFamily="34" charset="0"/>
                <a:cs typeface="Arial" pitchFamily="34" charset="0"/>
              </a:rPr>
              <a:t>Демонстрационно-образовательный инновационный центр</a:t>
            </a:r>
          </a:p>
          <a:p>
            <a:pPr algn="ctr"/>
            <a:r>
              <a:rPr lang="ru-RU" sz="1400" b="1" dirty="0" smtClean="0">
                <a:latin typeface="Arial" pitchFamily="34" charset="0"/>
                <a:cs typeface="Arial" pitchFamily="34" charset="0"/>
              </a:rPr>
              <a:t>«Энергосбережение и энергоэффективность» </a:t>
            </a:r>
            <a:endParaRPr lang="ru-RU"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724128" y="1124744"/>
            <a:ext cx="3150096" cy="465358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ru-RU" sz="2000" i="1" u="sng" dirty="0" smtClean="0">
                <a:latin typeface="Arial" pitchFamily="34" charset="0"/>
                <a:cs typeface="Arial" pitchFamily="34" charset="0"/>
              </a:rPr>
              <a:t>Партнеры данного проекта:</a:t>
            </a:r>
          </a:p>
          <a:p>
            <a:pPr algn="just">
              <a:lnSpc>
                <a:spcPct val="114000"/>
              </a:lnSpc>
              <a:buFont typeface="Arial" pitchFamily="34" charset="0"/>
              <a:buChar char="•"/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Министерство  образования и науки РФ,</a:t>
            </a:r>
          </a:p>
          <a:p>
            <a:pPr algn="just">
              <a:lnSpc>
                <a:spcPct val="114000"/>
              </a:lnSpc>
              <a:buFont typeface="Arial" pitchFamily="34" charset="0"/>
              <a:buChar char="•"/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Российское энергетическое агентство,</a:t>
            </a:r>
          </a:p>
          <a:p>
            <a:pPr algn="just">
              <a:lnSpc>
                <a:spcPct val="114000"/>
              </a:lnSpc>
              <a:buFont typeface="Arial" pitchFamily="34" charset="0"/>
              <a:buChar char="•"/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Правительство РТ,</a:t>
            </a:r>
          </a:p>
          <a:p>
            <a:pPr algn="just">
              <a:lnSpc>
                <a:spcPct val="114000"/>
              </a:lnSpc>
              <a:buFont typeface="Arial" pitchFamily="34" charset="0"/>
              <a:buChar char="•"/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ОАО «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Legrand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»,</a:t>
            </a:r>
          </a:p>
          <a:p>
            <a:pPr algn="just">
              <a:lnSpc>
                <a:spcPct val="114000"/>
              </a:lnSpc>
              <a:buFont typeface="Arial" pitchFamily="34" charset="0"/>
              <a:buChar char="•"/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ООО «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Buderus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»,</a:t>
            </a:r>
          </a:p>
          <a:p>
            <a:pPr algn="just">
              <a:lnSpc>
                <a:spcPct val="114000"/>
              </a:lnSpc>
              <a:buFont typeface="Arial" pitchFamily="34" charset="0"/>
              <a:buChar char="•"/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ООО «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BOSCH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»,</a:t>
            </a:r>
          </a:p>
          <a:p>
            <a:pPr algn="just">
              <a:lnSpc>
                <a:spcPct val="114000"/>
              </a:lnSpc>
              <a:buFont typeface="Arial" pitchFamily="34" charset="0"/>
              <a:buChar char="•"/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ООО «LEDEL»,</a:t>
            </a:r>
          </a:p>
          <a:p>
            <a:pPr algn="just">
              <a:lnSpc>
                <a:spcPct val="114000"/>
              </a:lnSpc>
              <a:buFont typeface="Arial" pitchFamily="34" charset="0"/>
              <a:buChar char="•"/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ОАО "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Татэнергосбыт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"  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Номер слайда 6"/>
          <p:cNvSpPr txBox="1">
            <a:spLocks/>
          </p:cNvSpPr>
          <p:nvPr/>
        </p:nvSpPr>
        <p:spPr>
          <a:xfrm>
            <a:off x="8604448" y="6492875"/>
            <a:ext cx="405408" cy="3651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5C68B6-61C2-468F-89AB-4B9F7531AA68}" type="slidenum">
              <a:rPr kumimoji="0" lang="ru-RU" sz="15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ru-RU" sz="15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 descr="G:\шнайдер.бош.центр энергоэффект\DSC_28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1268760"/>
            <a:ext cx="6696744" cy="4447685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1115616" y="692696"/>
            <a:ext cx="748883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Arial" pitchFamily="34" charset="0"/>
                <a:cs typeface="Arial" pitchFamily="34" charset="0"/>
              </a:rPr>
              <a:t>Центр обучения  КГЭУ совместно</a:t>
            </a:r>
          </a:p>
          <a:p>
            <a:pPr algn="ctr"/>
            <a:r>
              <a:rPr lang="ru-RU" sz="1400" b="1" dirty="0" smtClean="0">
                <a:latin typeface="Arial" pitchFamily="34" charset="0"/>
                <a:cs typeface="Arial" pitchFamily="34" charset="0"/>
              </a:rPr>
              <a:t>с ЗАО «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Schneider Electric</a:t>
            </a: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»</a:t>
            </a:r>
            <a:endParaRPr lang="ru-RU"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071538" y="142852"/>
            <a:ext cx="7715304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7030A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Создание совместных научно-исследовательских центров</a:t>
            </a:r>
            <a:endParaRPr lang="ru-RU" sz="2000" b="1" dirty="0">
              <a:solidFill>
                <a:srgbClr val="7030A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115616" y="5949280"/>
            <a:ext cx="7416824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i="1" u="sng" dirty="0" smtClean="0">
                <a:latin typeface="Arial" pitchFamily="34" charset="0"/>
                <a:cs typeface="Arial" pitchFamily="34" charset="0"/>
              </a:rPr>
              <a:t>Партнер данного проекта:</a:t>
            </a:r>
          </a:p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«Шнейдер Электрик» (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Schneider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Electric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)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Номер слайда 6"/>
          <p:cNvSpPr txBox="1">
            <a:spLocks/>
          </p:cNvSpPr>
          <p:nvPr/>
        </p:nvSpPr>
        <p:spPr>
          <a:xfrm>
            <a:off x="8604448" y="6492875"/>
            <a:ext cx="405408" cy="3651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5C68B6-61C2-468F-89AB-4B9F7531AA68}" type="slidenum">
              <a:rPr kumimoji="0" lang="ru-RU" sz="15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ru-RU" sz="15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1538" y="142852"/>
            <a:ext cx="7715304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7030A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Создание совместных научно-исследовательских центров</a:t>
            </a:r>
            <a:endParaRPr lang="ru-RU" sz="2000" b="1" dirty="0">
              <a:solidFill>
                <a:srgbClr val="7030A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87624" y="5949280"/>
            <a:ext cx="7488832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i="1" u="sng" dirty="0" smtClean="0">
                <a:latin typeface="Arial" pitchFamily="34" charset="0"/>
                <a:cs typeface="Arial" pitchFamily="34" charset="0"/>
              </a:rPr>
              <a:t>Партнер данного проекта:</a:t>
            </a:r>
          </a:p>
          <a:p>
            <a:pPr algn="ctr">
              <a:defRPr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Германский транснациональный концерн «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Siemens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»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15616" y="692696"/>
            <a:ext cx="748883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Arial" pitchFamily="34" charset="0"/>
                <a:cs typeface="Arial" pitchFamily="34" charset="0"/>
              </a:rPr>
              <a:t>Инжиниринговый центр по проблемам энергетики совместно </a:t>
            </a:r>
          </a:p>
          <a:p>
            <a:pPr algn="ctr"/>
            <a:r>
              <a:rPr lang="ru-RU" sz="1400" b="1" dirty="0" smtClean="0">
                <a:latin typeface="Arial" pitchFamily="34" charset="0"/>
                <a:cs typeface="Arial" pitchFamily="34" charset="0"/>
              </a:rPr>
              <a:t>с концерном «</a:t>
            </a:r>
            <a:r>
              <a:rPr lang="ru-RU" sz="1400" b="1" dirty="0" err="1" smtClean="0">
                <a:latin typeface="Arial" pitchFamily="34" charset="0"/>
                <a:cs typeface="Arial" pitchFamily="34" charset="0"/>
              </a:rPr>
              <a:t>Siemens</a:t>
            </a: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»</a:t>
            </a:r>
            <a:endParaRPr lang="ru-RU" sz="1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Рисунок 4" descr="http://kgeu.ru/info/news/2013/15/siemens/261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412776"/>
            <a:ext cx="7128792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Номер слайда 6"/>
          <p:cNvSpPr txBox="1">
            <a:spLocks/>
          </p:cNvSpPr>
          <p:nvPr/>
        </p:nvSpPr>
        <p:spPr>
          <a:xfrm>
            <a:off x="8604448" y="6492875"/>
            <a:ext cx="405408" cy="3651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5C68B6-61C2-468F-89AB-4B9F7531AA68}" type="slidenum">
              <a:rPr kumimoji="0" lang="ru-RU" sz="15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ru-RU" sz="15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1000100" y="214290"/>
            <a:ext cx="7858180" cy="4001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Arial" pitchFamily="34" charset="0"/>
                <a:ea typeface="Calibri" pitchFamily="34" charset="0"/>
              </a:rPr>
              <a:t>Создание Молодежного инновационного центра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00100" y="785794"/>
            <a:ext cx="7786742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indent="457200" algn="just"/>
            <a:r>
              <a:rPr lang="ru-RU" dirty="0" smtClean="0">
                <a:latin typeface="Arial" pitchFamily="34" charset="0"/>
                <a:cs typeface="Arial" pitchFamily="34" charset="0"/>
              </a:rPr>
              <a:t>Основные тематики работ ориентированы на такие республиканские проекты как </a:t>
            </a:r>
            <a:r>
              <a:rPr lang="ru-RU" u="sng" dirty="0" err="1" smtClean="0">
                <a:latin typeface="Arial" pitchFamily="34" charset="0"/>
                <a:cs typeface="Arial" pitchFamily="34" charset="0"/>
              </a:rPr>
              <a:t>Иннополис</a:t>
            </a:r>
            <a:r>
              <a:rPr lang="ru-RU" u="sng" dirty="0" smtClean="0">
                <a:latin typeface="Arial" pitchFamily="34" charset="0"/>
                <a:cs typeface="Arial" pitchFamily="34" charset="0"/>
              </a:rPr>
              <a:t> и </a:t>
            </a:r>
            <a:r>
              <a:rPr lang="ru-RU" u="sng" dirty="0" err="1" smtClean="0">
                <a:latin typeface="Arial" pitchFamily="34" charset="0"/>
                <a:cs typeface="Arial" pitchFamily="34" charset="0"/>
              </a:rPr>
              <a:t>Смарт-сити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, среди которых можно отметить автоматизация и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IT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в энергетике, возобновляемые источники энергии и малая генерация.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Группа 35"/>
          <p:cNvGrpSpPr/>
          <p:nvPr/>
        </p:nvGrpSpPr>
        <p:grpSpPr>
          <a:xfrm>
            <a:off x="1071538" y="2857496"/>
            <a:ext cx="7643866" cy="3571900"/>
            <a:chOff x="1999099" y="1991975"/>
            <a:chExt cx="5145801" cy="2874050"/>
          </a:xfrm>
        </p:grpSpPr>
        <p:sp>
          <p:nvSpPr>
            <p:cNvPr id="20" name="Прямоугольник 19"/>
            <p:cNvSpPr/>
            <p:nvPr/>
          </p:nvSpPr>
          <p:spPr>
            <a:xfrm>
              <a:off x="2122543" y="1991975"/>
              <a:ext cx="4734340" cy="1945356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dirty="0"/>
            </a:p>
          </p:txBody>
        </p:sp>
        <p:sp>
          <p:nvSpPr>
            <p:cNvPr id="21" name="Прямоугольник 20"/>
            <p:cNvSpPr/>
            <p:nvPr/>
          </p:nvSpPr>
          <p:spPr>
            <a:xfrm>
              <a:off x="3284983" y="2437133"/>
              <a:ext cx="857256" cy="87036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b="1" dirty="0" smtClean="0"/>
                <a:t>СКБ</a:t>
              </a:r>
              <a:r>
                <a:rPr lang="en-US" b="1" dirty="0" smtClean="0"/>
                <a:t> </a:t>
              </a:r>
              <a:endParaRPr lang="ru-RU" b="1" dirty="0"/>
            </a:p>
          </p:txBody>
        </p:sp>
        <p:sp>
          <p:nvSpPr>
            <p:cNvPr id="22" name="Прямоугольник 21"/>
            <p:cNvSpPr/>
            <p:nvPr/>
          </p:nvSpPr>
          <p:spPr>
            <a:xfrm>
              <a:off x="2213413" y="2424023"/>
              <a:ext cx="857256" cy="87036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b="1" dirty="0" smtClean="0"/>
                <a:t>СНО </a:t>
              </a:r>
              <a:endParaRPr lang="ru-RU" b="1" dirty="0"/>
            </a:p>
          </p:txBody>
        </p:sp>
        <p:sp>
          <p:nvSpPr>
            <p:cNvPr id="23" name="TextBox 6"/>
            <p:cNvSpPr txBox="1"/>
            <p:nvPr/>
          </p:nvSpPr>
          <p:spPr>
            <a:xfrm>
              <a:off x="4642305" y="4129620"/>
              <a:ext cx="124726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r>
                <a:rPr lang="ru-RU" sz="1400" dirty="0" smtClean="0"/>
                <a:t>-</a:t>
              </a:r>
              <a:r>
                <a:rPr lang="ru-RU" sz="1400" b="1" dirty="0" smtClean="0"/>
                <a:t>консалтинг</a:t>
              </a:r>
            </a:p>
          </p:txBody>
        </p:sp>
        <p:sp>
          <p:nvSpPr>
            <p:cNvPr id="24" name="TextBox 7"/>
            <p:cNvSpPr txBox="1"/>
            <p:nvPr/>
          </p:nvSpPr>
          <p:spPr>
            <a:xfrm>
              <a:off x="3142107" y="4343934"/>
              <a:ext cx="214073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r>
                <a:rPr lang="ru-RU" sz="1400" b="1" dirty="0" smtClean="0"/>
                <a:t>-прототипирование </a:t>
              </a:r>
              <a:endParaRPr lang="ru-RU" sz="1400" b="1" dirty="0"/>
            </a:p>
          </p:txBody>
        </p:sp>
        <p:sp>
          <p:nvSpPr>
            <p:cNvPr id="25" name="TextBox 8"/>
            <p:cNvSpPr txBox="1"/>
            <p:nvPr/>
          </p:nvSpPr>
          <p:spPr>
            <a:xfrm>
              <a:off x="1999099" y="4558248"/>
              <a:ext cx="151842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r>
                <a:rPr lang="ru-RU" sz="1400" dirty="0" smtClean="0"/>
                <a:t>-</a:t>
              </a:r>
              <a:r>
                <a:rPr lang="ru-RU" sz="1400" b="1" dirty="0" smtClean="0"/>
                <a:t>исследования</a:t>
              </a:r>
            </a:p>
          </p:txBody>
        </p:sp>
        <p:sp>
          <p:nvSpPr>
            <p:cNvPr id="26" name="Прямоугольник 25"/>
            <p:cNvSpPr/>
            <p:nvPr/>
          </p:nvSpPr>
          <p:spPr>
            <a:xfrm>
              <a:off x="5856751" y="2437133"/>
              <a:ext cx="871972" cy="87036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b="1" dirty="0" smtClean="0"/>
                <a:t>МИП</a:t>
              </a:r>
              <a:endParaRPr lang="ru-RU" b="1" dirty="0"/>
            </a:p>
          </p:txBody>
        </p:sp>
        <p:sp>
          <p:nvSpPr>
            <p:cNvPr id="27" name="Прямоугольник 26"/>
            <p:cNvSpPr/>
            <p:nvPr/>
          </p:nvSpPr>
          <p:spPr>
            <a:xfrm>
              <a:off x="4356553" y="2437133"/>
              <a:ext cx="1285883" cy="87036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b="1" dirty="0" smtClean="0"/>
                <a:t>Бизнес-инкубатор </a:t>
              </a:r>
            </a:p>
          </p:txBody>
        </p:sp>
        <p:cxnSp>
          <p:nvCxnSpPr>
            <p:cNvPr id="28" name="Прямая со стрелкой 27"/>
            <p:cNvCxnSpPr/>
            <p:nvPr/>
          </p:nvCxnSpPr>
          <p:spPr>
            <a:xfrm>
              <a:off x="2999231" y="2580009"/>
              <a:ext cx="571504" cy="1588"/>
            </a:xfrm>
            <a:prstGeom prst="straightConnector1">
              <a:avLst/>
            </a:prstGeom>
            <a:ln w="38100">
              <a:solidFill>
                <a:srgbClr val="00206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Прямая со стрелкой 28"/>
            <p:cNvCxnSpPr/>
            <p:nvPr/>
          </p:nvCxnSpPr>
          <p:spPr>
            <a:xfrm>
              <a:off x="5356685" y="2580009"/>
              <a:ext cx="785818" cy="1588"/>
            </a:xfrm>
            <a:prstGeom prst="straightConnector1">
              <a:avLst/>
            </a:prstGeom>
            <a:ln w="38100">
              <a:solidFill>
                <a:srgbClr val="00206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Прямая со стрелкой 29"/>
            <p:cNvCxnSpPr/>
            <p:nvPr/>
          </p:nvCxnSpPr>
          <p:spPr>
            <a:xfrm>
              <a:off x="3927925" y="2580009"/>
              <a:ext cx="714380" cy="1588"/>
            </a:xfrm>
            <a:prstGeom prst="straightConnector1">
              <a:avLst/>
            </a:prstGeom>
            <a:ln w="38100">
              <a:solidFill>
                <a:srgbClr val="00206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14"/>
            <p:cNvSpPr txBox="1"/>
            <p:nvPr/>
          </p:nvSpPr>
          <p:spPr>
            <a:xfrm>
              <a:off x="2856355" y="2079943"/>
              <a:ext cx="6764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r>
                <a:rPr lang="ru-RU" b="1" dirty="0" smtClean="0"/>
                <a:t>идея</a:t>
              </a:r>
              <a:endParaRPr lang="ru-RU" b="1" dirty="0"/>
            </a:p>
          </p:txBody>
        </p:sp>
        <p:sp>
          <p:nvSpPr>
            <p:cNvPr id="32" name="TextBox 15"/>
            <p:cNvSpPr txBox="1"/>
            <p:nvPr/>
          </p:nvSpPr>
          <p:spPr>
            <a:xfrm>
              <a:off x="3713611" y="2079943"/>
              <a:ext cx="13172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r>
                <a:rPr lang="ru-RU" b="1" dirty="0" smtClean="0"/>
                <a:t>разработка</a:t>
              </a:r>
              <a:endParaRPr lang="ru-RU" b="1" dirty="0"/>
            </a:p>
          </p:txBody>
        </p:sp>
        <p:sp>
          <p:nvSpPr>
            <p:cNvPr id="33" name="TextBox 16"/>
            <p:cNvSpPr txBox="1"/>
            <p:nvPr/>
          </p:nvSpPr>
          <p:spPr>
            <a:xfrm>
              <a:off x="5213809" y="2079943"/>
              <a:ext cx="9930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r>
                <a:rPr lang="ru-RU" b="1" dirty="0" smtClean="0"/>
                <a:t>продукт</a:t>
              </a:r>
              <a:endParaRPr lang="ru-RU" b="1" dirty="0"/>
            </a:p>
          </p:txBody>
        </p:sp>
        <p:sp>
          <p:nvSpPr>
            <p:cNvPr id="34" name="TextBox 17"/>
            <p:cNvSpPr txBox="1"/>
            <p:nvPr/>
          </p:nvSpPr>
          <p:spPr>
            <a:xfrm>
              <a:off x="5856751" y="3365827"/>
              <a:ext cx="885179" cy="4770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r>
                <a:rPr lang="ru-RU" sz="2500" b="1" dirty="0" smtClean="0"/>
                <a:t>МИЦ</a:t>
              </a:r>
              <a:endParaRPr lang="ru-RU" sz="2500" b="1" dirty="0"/>
            </a:p>
          </p:txBody>
        </p:sp>
        <p:sp>
          <p:nvSpPr>
            <p:cNvPr id="35" name="TextBox 18"/>
            <p:cNvSpPr txBox="1"/>
            <p:nvPr/>
          </p:nvSpPr>
          <p:spPr>
            <a:xfrm>
              <a:off x="5642437" y="3915306"/>
              <a:ext cx="150246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r>
                <a:rPr lang="ru-RU" sz="1400" dirty="0" smtClean="0"/>
                <a:t>-</a:t>
              </a:r>
              <a:r>
                <a:rPr lang="ru-RU" sz="1400" b="1" dirty="0" smtClean="0"/>
                <a:t>производство</a:t>
              </a:r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1071538" y="2143116"/>
            <a:ext cx="771530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Arial" pitchFamily="34" charset="0"/>
                <a:cs typeface="Arial" pitchFamily="34" charset="0"/>
              </a:rPr>
              <a:t>Схема работы МИЦ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Номер слайда 6"/>
          <p:cNvSpPr txBox="1">
            <a:spLocks/>
          </p:cNvSpPr>
          <p:nvPr/>
        </p:nvSpPr>
        <p:spPr>
          <a:xfrm>
            <a:off x="8604448" y="6492875"/>
            <a:ext cx="405408" cy="3651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5C68B6-61C2-468F-89AB-4B9F7531AA68}" type="slidenum">
              <a:rPr kumimoji="0" lang="ru-RU" sz="15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ru-RU" sz="15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Рисунок 7" descr="http://kgeu.ru/info/news/2013/april/22/hannover/001%20%282%29.jpg"/>
          <p:cNvPicPr>
            <a:picLocks noChangeAspect="1" noChangeArrowheads="1"/>
          </p:cNvPicPr>
          <p:nvPr/>
        </p:nvPicPr>
        <p:blipFill>
          <a:blip r:embed="rId2" cstate="print"/>
          <a:srcRect b="72726"/>
          <a:stretch>
            <a:fillRect/>
          </a:stretch>
        </p:blipFill>
        <p:spPr bwMode="auto">
          <a:xfrm>
            <a:off x="3203848" y="1988840"/>
            <a:ext cx="2743200" cy="1224136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 rot="10800000" flipV="1">
            <a:off x="971600" y="188640"/>
            <a:ext cx="7848872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Участие КГЭУ во Всероссийских и Международных выставках, форумах, конференциях</a:t>
            </a:r>
            <a:endParaRPr lang="ru-RU" sz="2000" b="1" u="sng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2" descr="http://kgeu.ru/Image/GetImage/ae40d635-f89e-4bf8-a968-59c681bb848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628800"/>
            <a:ext cx="2952328" cy="1956362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179512" y="1268760"/>
            <a:ext cx="5760640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atin typeface="Arial" pitchFamily="34" charset="0"/>
                <a:cs typeface="Arial" pitchFamily="34" charset="0"/>
              </a:rPr>
              <a:t>Экспозиции КГЭУ на  выставке в г.Ганновер, Германия</a:t>
            </a:r>
            <a:endParaRPr lang="ru-RU" sz="15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Рисунок 2" descr="http://kgeu.ru/Image/GetImage/b4e42f8e-aebf-4058-960c-4b37525ec10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72200" y="2924944"/>
            <a:ext cx="2599489" cy="1728192"/>
          </a:xfrm>
          <a:prstGeom prst="rect">
            <a:avLst/>
          </a:prstGeom>
          <a:noFill/>
        </p:spPr>
      </p:pic>
      <p:pic>
        <p:nvPicPr>
          <p:cNvPr id="10" name="Рисунок 3" descr="http://kgeu.ru/Image/GetImage/8b50b8d6-673f-471e-afda-e1fe59cfba9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72200" y="4797152"/>
            <a:ext cx="2594985" cy="1728192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6300192" y="1268760"/>
            <a:ext cx="2718048" cy="147732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1500" b="1" dirty="0" smtClean="0">
                <a:latin typeface="Arial" pitchFamily="34" charset="0"/>
                <a:cs typeface="Arial" pitchFamily="34" charset="0"/>
              </a:rPr>
              <a:t>Международный семинар "</a:t>
            </a:r>
            <a:r>
              <a:rPr lang="ru-RU" sz="1500" b="1" dirty="0" err="1" smtClean="0">
                <a:latin typeface="Arial" pitchFamily="34" charset="0"/>
                <a:cs typeface="Arial" pitchFamily="34" charset="0"/>
              </a:rPr>
              <a:t>Энергоэффективные</a:t>
            </a:r>
            <a:r>
              <a:rPr lang="ru-RU" sz="1500" b="1" dirty="0" smtClean="0">
                <a:latin typeface="Arial" pitchFamily="34" charset="0"/>
                <a:cs typeface="Arial" pitchFamily="34" charset="0"/>
              </a:rPr>
              <a:t> технологии в строительстве и энергообеспечении</a:t>
            </a:r>
          </a:p>
          <a:p>
            <a:pPr algn="ctr"/>
            <a:r>
              <a:rPr lang="ru-RU" sz="1500" b="1" dirty="0" smtClean="0">
                <a:latin typeface="Arial" pitchFamily="34" charset="0"/>
                <a:cs typeface="Arial" pitchFamily="34" charset="0"/>
              </a:rPr>
              <a:t>на базе КГЭУ</a:t>
            </a:r>
            <a:endParaRPr lang="ru-RU" sz="15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4820" name="Picture 4" descr="http://kgeu.ru/Image/GetImage/7fe77b13-f9ff-4e07-bc48-895a399f6ae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03648" y="4365104"/>
            <a:ext cx="3610372" cy="2339521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179512" y="3717032"/>
            <a:ext cx="5904656" cy="55399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1500" b="1" dirty="0" smtClean="0">
                <a:latin typeface="Arial" pitchFamily="34" charset="0"/>
                <a:cs typeface="Arial" pitchFamily="34" charset="0"/>
              </a:rPr>
              <a:t>Научно-техническая конференция «Россия и СИГРЭ: объединяя опыт и инновации» на базе КГЭУ</a:t>
            </a:r>
            <a:endParaRPr lang="ru-RU" sz="15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Номер слайда 6"/>
          <p:cNvSpPr txBox="1">
            <a:spLocks/>
          </p:cNvSpPr>
          <p:nvPr/>
        </p:nvSpPr>
        <p:spPr>
          <a:xfrm>
            <a:off x="8604448" y="6492875"/>
            <a:ext cx="405408" cy="3651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5C68B6-61C2-468F-89AB-4B9F7531AA68}" type="slidenum">
              <a:rPr kumimoji="0" lang="ru-RU" sz="15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ru-RU" sz="15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vasileva.es\Desktop\250px-Alfred_Marshal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052736"/>
            <a:ext cx="2592288" cy="3660311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 rot="10800000" flipV="1">
            <a:off x="1043608" y="188640"/>
            <a:ext cx="784887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Роль знаний</a:t>
            </a:r>
            <a:endParaRPr lang="ru-RU" sz="2000" b="1" u="sng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4797152"/>
            <a:ext cx="2592288" cy="116955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indent="360000" algn="just"/>
            <a:r>
              <a:rPr lang="ru-RU" sz="14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Альфред Маршалл </a:t>
            </a:r>
            <a:r>
              <a:rPr lang="ru-RU" sz="1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1842—1924) — английский экономист, основатель кембриджской школы экономики.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vasileva.es\Desktop\Ливанов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8184" y="2420888"/>
            <a:ext cx="2772019" cy="3456384"/>
          </a:xfrm>
          <a:prstGeom prst="rect">
            <a:avLst/>
          </a:prstGeom>
          <a:noFill/>
        </p:spPr>
      </p:pic>
      <p:sp>
        <p:nvSpPr>
          <p:cNvPr id="8" name="Прямоугольная выноска 7"/>
          <p:cNvSpPr/>
          <p:nvPr/>
        </p:nvSpPr>
        <p:spPr>
          <a:xfrm>
            <a:off x="2915816" y="980728"/>
            <a:ext cx="5904656" cy="936104"/>
          </a:xfrm>
          <a:prstGeom prst="wedgeRectCallout">
            <a:avLst>
              <a:gd name="adj1" fmla="val -55720"/>
              <a:gd name="adj2" fmla="val 81968"/>
            </a:avLst>
          </a:prstGeom>
          <a:solidFill>
            <a:schemeClr val="bg1"/>
          </a:solidFill>
          <a:ln w="63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>Еще Альфред Маршалл говорил, что капитал организации в значительной степени </a:t>
            </a:r>
          </a:p>
          <a:p>
            <a:pPr algn="ctr"/>
            <a:r>
              <a:rPr lang="ru-RU" i="1" u="sng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>состоит из знания</a:t>
            </a:r>
            <a:endParaRPr lang="ru-RU" dirty="0"/>
          </a:p>
        </p:txBody>
      </p:sp>
      <p:sp>
        <p:nvSpPr>
          <p:cNvPr id="9" name="Прямоугольная выноска 8"/>
          <p:cNvSpPr/>
          <p:nvPr/>
        </p:nvSpPr>
        <p:spPr>
          <a:xfrm>
            <a:off x="2915816" y="2348880"/>
            <a:ext cx="3096344" cy="4176464"/>
          </a:xfrm>
          <a:prstGeom prst="wedgeRectCallout">
            <a:avLst>
              <a:gd name="adj1" fmla="val 65911"/>
              <a:gd name="adj2" fmla="val -9276"/>
            </a:avLst>
          </a:prstGeom>
          <a:solidFill>
            <a:schemeClr val="bg1"/>
          </a:solidFill>
          <a:ln w="31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indent="360000" algn="just"/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На конференции «Мировой опыт </a:t>
            </a:r>
            <a:r>
              <a:rPr lang="ru-RU" sz="16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взаимо-действия</a:t>
            </a:r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университетов с бизнесом и региональной властью в области </a:t>
            </a:r>
            <a:r>
              <a:rPr lang="ru-RU" sz="16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трансфера</a:t>
            </a:r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технологий» </a:t>
            </a:r>
            <a:r>
              <a:rPr lang="ru-RU" sz="1600" u="sng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Д.Ливанов отметил:</a:t>
            </a:r>
          </a:p>
          <a:p>
            <a:pPr lvl="0" indent="360000" algn="just"/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«Университеты должны взять на себя ответственность за формирование нового технологического уклада как с точки зрения оснащения экономики </a:t>
            </a:r>
            <a:r>
              <a:rPr lang="ru-RU" sz="16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квалифициро-ванными</a:t>
            </a:r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кадрами, так и технологического развития»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6228184" y="5949280"/>
            <a:ext cx="2808312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indent="360000" algn="just"/>
            <a:r>
              <a:rPr lang="ru-RU" sz="14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Дмитрий Ливанов – </a:t>
            </a:r>
            <a:r>
              <a:rPr lang="ru-RU" sz="1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министр образования и науки  РФ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Номер слайда 6"/>
          <p:cNvSpPr txBox="1">
            <a:spLocks/>
          </p:cNvSpPr>
          <p:nvPr/>
        </p:nvSpPr>
        <p:spPr>
          <a:xfrm>
            <a:off x="8748464" y="6492875"/>
            <a:ext cx="261392" cy="3651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5C68B6-61C2-468F-89AB-4B9F7531AA68}" type="slidenum">
              <a:rPr kumimoji="0" lang="ru-RU" sz="15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ru-RU" sz="15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75656" y="2132856"/>
            <a:ext cx="6768752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ru-RU" sz="4400" b="1" i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Спасибо за внимание!</a:t>
            </a:r>
          </a:p>
          <a:p>
            <a:pPr algn="ctr"/>
            <a:r>
              <a:rPr lang="ru-RU" sz="4400" b="1" i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Приглашаем к сотрудничеству!</a:t>
            </a:r>
            <a:endParaRPr lang="ru-RU" sz="4400" b="1" i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Номер слайда 6"/>
          <p:cNvSpPr txBox="1">
            <a:spLocks/>
          </p:cNvSpPr>
          <p:nvPr/>
        </p:nvSpPr>
        <p:spPr>
          <a:xfrm>
            <a:off x="8604448" y="6492875"/>
            <a:ext cx="405408" cy="3651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5C68B6-61C2-468F-89AB-4B9F7531AA68}" type="slidenum">
              <a:rPr kumimoji="0" lang="ru-RU" sz="15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ru-RU" sz="15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rudocs.exdat.com/pars_docs/tw_refs/425/424147/424147_html_cc82801.gif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16632"/>
            <a:ext cx="7992888" cy="6480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6"/>
          <p:cNvSpPr txBox="1">
            <a:spLocks/>
          </p:cNvSpPr>
          <p:nvPr/>
        </p:nvSpPr>
        <p:spPr>
          <a:xfrm>
            <a:off x="8748464" y="6492875"/>
            <a:ext cx="261392" cy="3651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5C68B6-61C2-468F-89AB-4B9F7531AA68}" type="slidenum">
              <a:rPr kumimoji="0" lang="ru-RU" sz="15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ru-RU" sz="15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Рисунок 32"/>
          <p:cNvPicPr>
            <a:picLocks noChangeAspect="1" noChangeArrowheads="1"/>
          </p:cNvPicPr>
          <p:nvPr/>
        </p:nvPicPr>
        <p:blipFill>
          <a:blip r:embed="rId2" cstate="print"/>
          <a:srcRect l="26103" t="34535" r="9561" b="14339"/>
          <a:stretch>
            <a:fillRect/>
          </a:stretch>
        </p:blipFill>
        <p:spPr bwMode="auto">
          <a:xfrm>
            <a:off x="251520" y="1484784"/>
            <a:ext cx="5048009" cy="2736304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 rot="10800000" flipV="1">
            <a:off x="1043608" y="188640"/>
            <a:ext cx="784887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Активизация </a:t>
            </a:r>
            <a:r>
              <a:rPr lang="ru-RU" sz="2000" b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профориентационной</a:t>
            </a:r>
            <a:r>
              <a:rPr lang="ru-RU" sz="20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деятельности КГЭУ</a:t>
            </a:r>
            <a:endParaRPr lang="ru-RU" sz="2000" b="1" u="sng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 rot="10800000" flipV="1">
            <a:off x="251520" y="836712"/>
            <a:ext cx="5040560" cy="5847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География университетских</a:t>
            </a:r>
          </a:p>
          <a:p>
            <a:pPr algn="ctr"/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профильных классов КГЭУ</a:t>
            </a:r>
            <a:endParaRPr lang="ru-RU" sz="1600" b="1" u="sng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 rot="10800000" flipV="1">
            <a:off x="5436096" y="836712"/>
            <a:ext cx="3600400" cy="5847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Проведение семинаров </a:t>
            </a:r>
          </a:p>
          <a:p>
            <a:pPr algn="ctr"/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для учителей профильных школ</a:t>
            </a:r>
          </a:p>
        </p:txBody>
      </p:sp>
      <p:pic>
        <p:nvPicPr>
          <p:cNvPr id="8" name="Picture 5" descr="E:\1216fecf-e650-4a9c-b576-ba1f6f855446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2160" y="1628800"/>
            <a:ext cx="2493962" cy="158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E:\f4a03491-2645-408b-9f42-b7f4723280b2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2160" y="3284984"/>
            <a:ext cx="2520280" cy="163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9" descr="E:\42ab9a7f-1f2e-41b7-96d3-884749d67dd7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2160" y="5013176"/>
            <a:ext cx="2520280" cy="1678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Прямоугольник 13"/>
          <p:cNvSpPr/>
          <p:nvPr/>
        </p:nvSpPr>
        <p:spPr>
          <a:xfrm>
            <a:off x="251520" y="4293096"/>
            <a:ext cx="5040560" cy="5847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atin typeface="Arial" pitchFamily="34" charset="0"/>
                <a:cs typeface="Arial" pitchFamily="34" charset="0"/>
              </a:rPr>
              <a:t>Разработка  учебных программ </a:t>
            </a:r>
          </a:p>
          <a:p>
            <a:pPr algn="ctr"/>
            <a:r>
              <a:rPr lang="ru-RU" sz="1600" b="1" dirty="0" smtClean="0">
                <a:latin typeface="Arial" pitchFamily="34" charset="0"/>
                <a:cs typeface="Arial" pitchFamily="34" charset="0"/>
              </a:rPr>
              <a:t>элективных курсов в КГЭУ</a:t>
            </a:r>
            <a:endParaRPr lang="ru-RU" sz="1600" b="1" u="sng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/>
          <a:srcRect l="36910" t="21650" r="36513" b="10101"/>
          <a:stretch>
            <a:fillRect/>
          </a:stretch>
        </p:blipFill>
        <p:spPr bwMode="auto">
          <a:xfrm>
            <a:off x="1619672" y="4941168"/>
            <a:ext cx="1196441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print"/>
          <a:srcRect l="37006" t="21650" r="36416" b="10101"/>
          <a:stretch>
            <a:fillRect/>
          </a:stretch>
        </p:blipFill>
        <p:spPr bwMode="auto">
          <a:xfrm>
            <a:off x="2987824" y="4941168"/>
            <a:ext cx="1224136" cy="1739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 cstate="print"/>
          <a:srcRect l="37597" t="22700" r="36416" b="10101"/>
          <a:stretch>
            <a:fillRect/>
          </a:stretch>
        </p:blipFill>
        <p:spPr bwMode="auto">
          <a:xfrm>
            <a:off x="4427984" y="4941168"/>
            <a:ext cx="1116124" cy="16234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9" cstate="print"/>
          <a:srcRect l="37500" t="22700" r="36513" b="10101"/>
          <a:stretch>
            <a:fillRect/>
          </a:stretch>
        </p:blipFill>
        <p:spPr bwMode="auto">
          <a:xfrm>
            <a:off x="323528" y="4941168"/>
            <a:ext cx="1152128" cy="1675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Номер слайда 6"/>
          <p:cNvSpPr txBox="1">
            <a:spLocks/>
          </p:cNvSpPr>
          <p:nvPr/>
        </p:nvSpPr>
        <p:spPr>
          <a:xfrm>
            <a:off x="8748464" y="6492875"/>
            <a:ext cx="261392" cy="3651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5C68B6-61C2-468F-89AB-4B9F7531AA68}" type="slidenum">
              <a:rPr kumimoji="0" lang="ru-RU" sz="15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ru-RU" sz="15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15"/>
          <p:cNvSpPr>
            <a:spLocks noChangeArrowheads="1"/>
          </p:cNvSpPr>
          <p:nvPr/>
        </p:nvSpPr>
        <p:spPr bwMode="auto">
          <a:xfrm>
            <a:off x="899592" y="116632"/>
            <a:ext cx="8064896" cy="4001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ru-RU" sz="20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Кружок </a:t>
            </a:r>
            <a:r>
              <a:rPr lang="ru-RU" sz="20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технического </a:t>
            </a:r>
            <a:r>
              <a:rPr lang="ru-RU" sz="20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творчества «</a:t>
            </a:r>
            <a:r>
              <a:rPr lang="en-US" sz="20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STARTUP</a:t>
            </a:r>
            <a:r>
              <a:rPr lang="ru-RU" sz="20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ENERGY»</a:t>
            </a:r>
          </a:p>
        </p:txBody>
      </p:sp>
      <p:sp>
        <p:nvSpPr>
          <p:cNvPr id="5" name="Прямоугольник 24"/>
          <p:cNvSpPr>
            <a:spLocks noChangeArrowheads="1"/>
          </p:cNvSpPr>
          <p:nvPr/>
        </p:nvSpPr>
        <p:spPr bwMode="auto">
          <a:xfrm>
            <a:off x="899593" y="692696"/>
            <a:ext cx="8064896" cy="109260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2000" b="1" i="1" u="sng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Профиль кружка</a:t>
            </a:r>
            <a:r>
              <a:rPr lang="ru-RU" sz="2000" b="1" i="1" u="sng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Способы и средства получения, потребления, передачи и экономии энергии.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491880" y="1988840"/>
            <a:ext cx="5472608" cy="430778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ru-RU" sz="1700" b="1" i="1" u="sng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Направление кружка:</a:t>
            </a:r>
          </a:p>
          <a:p>
            <a:pPr algn="just">
              <a:lnSpc>
                <a:spcPct val="114000"/>
              </a:lnSpc>
              <a:buFont typeface="Wingdings" pitchFamily="2" charset="2"/>
              <a:buChar char="Ø"/>
            </a:pPr>
            <a:r>
              <a:rPr lang="ru-RU" sz="17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Источники энергии. Альтернативные источники энергии</a:t>
            </a:r>
          </a:p>
          <a:p>
            <a:pPr algn="just" eaLnBrk="0" hangingPunct="0">
              <a:lnSpc>
                <a:spcPct val="114000"/>
              </a:lnSpc>
              <a:buFont typeface="Wingdings" pitchFamily="2" charset="2"/>
              <a:buChar char="Ø"/>
            </a:pPr>
            <a:r>
              <a:rPr lang="ru-RU" sz="17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Традиционная электроэнергетика</a:t>
            </a:r>
          </a:p>
          <a:p>
            <a:pPr algn="just" eaLnBrk="0" hangingPunct="0">
              <a:lnSpc>
                <a:spcPct val="114000"/>
              </a:lnSpc>
              <a:buFont typeface="Wingdings" pitchFamily="2" charset="2"/>
              <a:buChar char="Ø"/>
            </a:pPr>
            <a:r>
              <a:rPr lang="ru-RU" sz="17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Выработка тепла и электричества на ТЭС</a:t>
            </a:r>
          </a:p>
          <a:p>
            <a:pPr algn="just" eaLnBrk="0" hangingPunct="0">
              <a:lnSpc>
                <a:spcPct val="114000"/>
              </a:lnSpc>
              <a:buFont typeface="Wingdings" pitchFamily="2" charset="2"/>
              <a:buChar char="Ø"/>
            </a:pPr>
            <a:r>
              <a:rPr lang="ru-RU" sz="17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Гидроэлекэнергетика</a:t>
            </a:r>
            <a:endParaRPr lang="ru-RU" sz="1700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just" eaLnBrk="0" hangingPunct="0">
              <a:lnSpc>
                <a:spcPct val="114000"/>
              </a:lnSpc>
              <a:buFont typeface="Wingdings" pitchFamily="2" charset="2"/>
              <a:buChar char="Ø"/>
            </a:pPr>
            <a:r>
              <a:rPr lang="ru-RU" sz="17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Ветровая энергетика</a:t>
            </a:r>
            <a:endParaRPr lang="ru-RU" sz="1700" dirty="0" smtClean="0">
              <a:latin typeface="Times New Roman" pitchFamily="18" charset="0"/>
              <a:cs typeface="Times New Roman" pitchFamily="18" charset="0"/>
            </a:endParaRPr>
          </a:p>
          <a:p>
            <a:pPr algn="just" eaLnBrk="0" hangingPunct="0">
              <a:lnSpc>
                <a:spcPct val="114000"/>
              </a:lnSpc>
              <a:buFont typeface="Wingdings" pitchFamily="2" charset="2"/>
              <a:buChar char="Ø"/>
            </a:pP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Геотермальная электростанция</a:t>
            </a:r>
          </a:p>
          <a:p>
            <a:pPr algn="just" eaLnBrk="0" hangingPunct="0">
              <a:lnSpc>
                <a:spcPct val="114000"/>
              </a:lnSpc>
              <a:buFont typeface="Wingdings" pitchFamily="2" charset="2"/>
              <a:buChar char="Ø"/>
            </a:pP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Солнечная энергетика</a:t>
            </a:r>
          </a:p>
          <a:p>
            <a:pPr algn="just" eaLnBrk="0" hangingPunct="0">
              <a:lnSpc>
                <a:spcPct val="114000"/>
              </a:lnSpc>
              <a:buFont typeface="Wingdings" pitchFamily="2" charset="2"/>
              <a:buChar char="Ø"/>
            </a:pP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Электроэнергетика</a:t>
            </a:r>
          </a:p>
          <a:p>
            <a:pPr algn="just" eaLnBrk="0" hangingPunct="0">
              <a:lnSpc>
                <a:spcPct val="114000"/>
              </a:lnSpc>
              <a:buFont typeface="Wingdings" pitchFamily="2" charset="2"/>
              <a:buChar char="Ø"/>
            </a:pP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Моделирование энергетических систем</a:t>
            </a:r>
          </a:p>
          <a:p>
            <a:pPr algn="just" eaLnBrk="0" hangingPunct="0">
              <a:lnSpc>
                <a:spcPct val="114000"/>
              </a:lnSpc>
              <a:buFont typeface="Wingdings" pitchFamily="2" charset="2"/>
              <a:buChar char="Ø"/>
            </a:pP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Энергетика экология и безопасность</a:t>
            </a:r>
          </a:p>
          <a:p>
            <a:pPr algn="just" eaLnBrk="0" hangingPunct="0">
              <a:lnSpc>
                <a:spcPct val="114000"/>
              </a:lnSpc>
              <a:buFont typeface="Wingdings" pitchFamily="2" charset="2"/>
              <a:buChar char="Ø"/>
            </a:pP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Энергосбережение</a:t>
            </a:r>
          </a:p>
          <a:p>
            <a:pPr algn="just" eaLnBrk="0" hangingPunct="0">
              <a:lnSpc>
                <a:spcPct val="114000"/>
              </a:lnSpc>
              <a:buFont typeface="Wingdings" pitchFamily="2" charset="2"/>
              <a:buChar char="Ø"/>
            </a:pP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Подготовка воды для использования ее на ТЭС</a:t>
            </a:r>
            <a:endParaRPr lang="ru-RU" sz="17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2132856"/>
            <a:ext cx="2504533" cy="1714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4509120"/>
            <a:ext cx="2532964" cy="15841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Номер слайда 6"/>
          <p:cNvSpPr txBox="1">
            <a:spLocks/>
          </p:cNvSpPr>
          <p:nvPr/>
        </p:nvSpPr>
        <p:spPr>
          <a:xfrm>
            <a:off x="8748464" y="6492875"/>
            <a:ext cx="261392" cy="3651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5C68B6-61C2-468F-89AB-4B9F7531AA68}" type="slidenum">
              <a:rPr kumimoji="0" lang="ru-RU" sz="15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ru-RU" sz="15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rot="10800000" flipV="1">
            <a:off x="1043608" y="188640"/>
            <a:ext cx="7992888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Взаимодействие с образовательными учреждениями</a:t>
            </a:r>
          </a:p>
          <a:p>
            <a:pPr algn="ctr"/>
            <a:r>
              <a:rPr lang="ru-RU" sz="20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среднего профессионального образования</a:t>
            </a:r>
            <a:endParaRPr lang="ru-RU" sz="2000" b="1" u="sng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14282" y="2000240"/>
            <a:ext cx="4248472" cy="375378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1300" dirty="0" smtClean="0">
                <a:latin typeface="Arial" pitchFamily="34" charset="0"/>
                <a:ea typeface="Calibri"/>
                <a:cs typeface="Arial" pitchFamily="34" charset="0"/>
              </a:rPr>
              <a:t> г. Казань –, 3 техникума</a:t>
            </a:r>
          </a:p>
          <a:p>
            <a:pPr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1300" dirty="0" smtClean="0">
                <a:latin typeface="Arial" pitchFamily="34" charset="0"/>
                <a:ea typeface="Calibri"/>
                <a:cs typeface="Arial" pitchFamily="34" charset="0"/>
              </a:rPr>
              <a:t> г. Чебоксары – 1 колледж</a:t>
            </a:r>
          </a:p>
          <a:p>
            <a:pPr>
              <a:lnSpc>
                <a:spcPct val="115000"/>
              </a:lnSpc>
              <a:buFont typeface="+mj-lt"/>
              <a:buAutoNum type="arabicPeriod"/>
            </a:pPr>
            <a:r>
              <a:rPr lang="ru-RU" sz="1300" dirty="0" smtClean="0">
                <a:latin typeface="Arial" pitchFamily="34" charset="0"/>
                <a:ea typeface="Calibri"/>
                <a:cs typeface="Arial" pitchFamily="34" charset="0"/>
              </a:rPr>
              <a:t> г. Уфа – 1 колледж</a:t>
            </a:r>
          </a:p>
          <a:p>
            <a:pPr>
              <a:lnSpc>
                <a:spcPct val="115000"/>
              </a:lnSpc>
              <a:buFont typeface="+mj-lt"/>
              <a:buAutoNum type="arabicPeriod"/>
            </a:pPr>
            <a:r>
              <a:rPr lang="ru-RU" sz="1300" dirty="0" smtClean="0">
                <a:latin typeface="Arial" pitchFamily="34" charset="0"/>
                <a:ea typeface="Calibri"/>
                <a:cs typeface="Arial" pitchFamily="34" charset="0"/>
              </a:rPr>
              <a:t> г. Волгоград – 1 колледж</a:t>
            </a:r>
          </a:p>
          <a:p>
            <a:pPr>
              <a:lnSpc>
                <a:spcPct val="115000"/>
              </a:lnSpc>
              <a:buFont typeface="+mj-lt"/>
              <a:buAutoNum type="arabicPeriod"/>
            </a:pPr>
            <a:r>
              <a:rPr lang="ru-RU" sz="1300" dirty="0" smtClean="0">
                <a:latin typeface="Arial" pitchFamily="34" charset="0"/>
                <a:ea typeface="Calibri"/>
                <a:cs typeface="Arial" pitchFamily="34" charset="0"/>
              </a:rPr>
              <a:t> г. Нижнекамск -1 колледж</a:t>
            </a:r>
          </a:p>
          <a:p>
            <a:pPr>
              <a:lnSpc>
                <a:spcPct val="115000"/>
              </a:lnSpc>
              <a:buFont typeface="+mj-lt"/>
              <a:buAutoNum type="arabicPeriod"/>
            </a:pPr>
            <a:r>
              <a:rPr lang="ru-RU" sz="1300" dirty="0" smtClean="0">
                <a:latin typeface="Arial" pitchFamily="34" charset="0"/>
                <a:ea typeface="Calibri"/>
                <a:cs typeface="Arial" pitchFamily="34" charset="0"/>
              </a:rPr>
              <a:t> г. Заинск – 1 колледж</a:t>
            </a:r>
          </a:p>
          <a:p>
            <a:pPr>
              <a:lnSpc>
                <a:spcPct val="115000"/>
              </a:lnSpc>
              <a:buFont typeface="+mj-lt"/>
              <a:buAutoNum type="arabicPeriod"/>
            </a:pPr>
            <a:r>
              <a:rPr lang="ru-RU" sz="1300" dirty="0" smtClean="0">
                <a:latin typeface="Arial" pitchFamily="34" charset="0"/>
                <a:ea typeface="Calibri"/>
                <a:cs typeface="Arial" pitchFamily="34" charset="0"/>
              </a:rPr>
              <a:t> г. Владивосток – 2 колледж</a:t>
            </a:r>
          </a:p>
          <a:p>
            <a:pPr>
              <a:lnSpc>
                <a:spcPct val="115000"/>
              </a:lnSpc>
              <a:buFont typeface="+mj-lt"/>
              <a:buAutoNum type="arabicPeriod"/>
            </a:pPr>
            <a:r>
              <a:rPr lang="ru-RU" sz="1300" dirty="0" smtClean="0">
                <a:latin typeface="Arial" pitchFamily="34" charset="0"/>
                <a:ea typeface="Calibri"/>
                <a:cs typeface="Arial" pitchFamily="34" charset="0"/>
              </a:rPr>
              <a:t> г. Барнаул – 1 лицей </a:t>
            </a:r>
          </a:p>
          <a:p>
            <a:pPr>
              <a:lnSpc>
                <a:spcPct val="115000"/>
              </a:lnSpc>
              <a:buFont typeface="+mj-lt"/>
              <a:buAutoNum type="arabicPeriod"/>
            </a:pPr>
            <a:r>
              <a:rPr lang="ru-RU" sz="1300" dirty="0" smtClean="0">
                <a:latin typeface="Arial" pitchFamily="34" charset="0"/>
                <a:ea typeface="Calibri"/>
                <a:cs typeface="Arial" pitchFamily="34" charset="0"/>
              </a:rPr>
              <a:t> г. Саратов  - 1 техникум</a:t>
            </a:r>
          </a:p>
          <a:p>
            <a:pPr>
              <a:lnSpc>
                <a:spcPct val="115000"/>
              </a:lnSpc>
              <a:buFont typeface="+mj-lt"/>
              <a:buAutoNum type="arabicPeriod"/>
            </a:pPr>
            <a:r>
              <a:rPr lang="ru-RU" sz="1300" dirty="0" smtClean="0">
                <a:latin typeface="Arial" pitchFamily="34" charset="0"/>
                <a:ea typeface="Calibri"/>
                <a:cs typeface="Arial" pitchFamily="34" charset="0"/>
              </a:rPr>
              <a:t> г. Тольятти – 1 центр трудовых ресурсов</a:t>
            </a:r>
          </a:p>
          <a:p>
            <a:pPr>
              <a:lnSpc>
                <a:spcPct val="115000"/>
              </a:lnSpc>
              <a:buFont typeface="+mj-lt"/>
              <a:buAutoNum type="arabicPeriod"/>
            </a:pPr>
            <a:r>
              <a:rPr lang="ru-RU" sz="1300" dirty="0" smtClean="0">
                <a:latin typeface="Arial" pitchFamily="34" charset="0"/>
                <a:ea typeface="Calibri"/>
                <a:cs typeface="Arial" pitchFamily="34" charset="0"/>
              </a:rPr>
              <a:t>г. Ульяновск – 1 техникум</a:t>
            </a:r>
          </a:p>
          <a:p>
            <a:pPr>
              <a:lnSpc>
                <a:spcPct val="115000"/>
              </a:lnSpc>
              <a:buFont typeface="+mj-lt"/>
              <a:buAutoNum type="arabicPeriod"/>
            </a:pPr>
            <a:r>
              <a:rPr lang="ru-RU" sz="1300" dirty="0" smtClean="0">
                <a:latin typeface="Arial" pitchFamily="34" charset="0"/>
                <a:ea typeface="Calibri"/>
                <a:cs typeface="Arial" pitchFamily="34" charset="0"/>
              </a:rPr>
              <a:t> г. Нижний Новгород -  1 колледж, 1 техникум</a:t>
            </a:r>
          </a:p>
          <a:p>
            <a:pPr>
              <a:lnSpc>
                <a:spcPct val="115000"/>
              </a:lnSpc>
              <a:buFont typeface="+mj-lt"/>
              <a:buAutoNum type="arabicPeriod"/>
            </a:pPr>
            <a:r>
              <a:rPr lang="ru-RU" sz="1300" dirty="0" smtClean="0">
                <a:latin typeface="Arial" pitchFamily="34" charset="0"/>
                <a:ea typeface="Calibri"/>
                <a:cs typeface="Arial" pitchFamily="34" charset="0"/>
              </a:rPr>
              <a:t> г. Сызрань – 1 колледж</a:t>
            </a:r>
          </a:p>
          <a:p>
            <a:pPr>
              <a:lnSpc>
                <a:spcPct val="115000"/>
              </a:lnSpc>
              <a:buFont typeface="+mj-lt"/>
              <a:buAutoNum type="arabicPeriod"/>
            </a:pPr>
            <a:r>
              <a:rPr lang="ru-RU" sz="1300" dirty="0" smtClean="0">
                <a:latin typeface="Arial" pitchFamily="34" charset="0"/>
                <a:ea typeface="Calibri"/>
                <a:cs typeface="Arial" pitchFamily="34" charset="0"/>
              </a:rPr>
              <a:t> г. Вятские Поляны – 1 техникум</a:t>
            </a:r>
          </a:p>
          <a:p>
            <a:pPr>
              <a:lnSpc>
                <a:spcPct val="115000"/>
              </a:lnSpc>
              <a:buFont typeface="+mj-lt"/>
              <a:buAutoNum type="arabicPeriod"/>
            </a:pPr>
            <a:r>
              <a:rPr lang="ru-RU" sz="1300" dirty="0" smtClean="0">
                <a:latin typeface="Arial" pitchFamily="34" charset="0"/>
                <a:ea typeface="Calibri"/>
                <a:cs typeface="Arial" pitchFamily="34" charset="0"/>
              </a:rPr>
              <a:t> г. Дзержинск – 1 техникум</a:t>
            </a:r>
          </a:p>
          <a:p>
            <a:pPr>
              <a:lnSpc>
                <a:spcPct val="115000"/>
              </a:lnSpc>
              <a:buFont typeface="+mj-lt"/>
              <a:buAutoNum type="arabicPeriod"/>
            </a:pPr>
            <a:r>
              <a:rPr lang="ru-RU" sz="1300" dirty="0" smtClean="0">
                <a:latin typeface="Arial" pitchFamily="34" charset="0"/>
                <a:ea typeface="Calibri"/>
                <a:cs typeface="Arial" pitchFamily="34" charset="0"/>
              </a:rPr>
              <a:t> г. Челябинск – 1 колледж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51520" y="980728"/>
            <a:ext cx="8784976" cy="5232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latin typeface="Arial" pitchFamily="34" charset="0"/>
                <a:cs typeface="Arial" pitchFamily="34" charset="0"/>
              </a:rPr>
              <a:t>Межрегиональное совещание руководителей и представителей техникумов и колледжей, реализующих программы подготовки кадров для субъектов энергетического рынка</a:t>
            </a:r>
            <a:endParaRPr lang="ru-RU"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1520" y="5786454"/>
            <a:ext cx="8784976" cy="83099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indent="360000" algn="just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Итогом совещания стало решение о ходатайстве перед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МОиН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РФ о придании созданному на базе КГЭУ УМО учреждений СПО по направлениям подготовки  «140000 Энергетика, энергетическое машиностроение и электротехника» официального статуса.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4282" y="1428736"/>
            <a:ext cx="4248472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b="1" u="sng" dirty="0" smtClean="0">
                <a:latin typeface="Times New Roman" pitchFamily="18" charset="0"/>
                <a:cs typeface="Times New Roman" pitchFamily="18" charset="0"/>
              </a:rPr>
              <a:t>Участники: </a:t>
            </a:r>
          </a:p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представители колледжей и техникумов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43438" y="1428736"/>
            <a:ext cx="4248472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b="1" u="sng" dirty="0" smtClean="0">
                <a:latin typeface="Times New Roman" pitchFamily="18" charset="0"/>
                <a:cs typeface="Times New Roman" pitchFamily="18" charset="0"/>
              </a:rPr>
              <a:t>Участники: </a:t>
            </a:r>
          </a:p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представители предприятий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643438" y="2000240"/>
            <a:ext cx="4248472" cy="108337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1200" dirty="0" smtClean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ru-RU" sz="1400" dirty="0" smtClean="0">
                <a:latin typeface="Arial" pitchFamily="34" charset="0"/>
                <a:ea typeface="Calibri"/>
                <a:cs typeface="Arial" pitchFamily="34" charset="0"/>
              </a:rPr>
              <a:t>ОАО «Генерирующая компания» </a:t>
            </a:r>
          </a:p>
          <a:p>
            <a:pPr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1400" dirty="0" smtClean="0">
                <a:latin typeface="Arial" pitchFamily="34" charset="0"/>
                <a:ea typeface="Calibri"/>
                <a:cs typeface="Arial" pitchFamily="34" charset="0"/>
              </a:rPr>
              <a:t> Группа компаний «ИНВЭНТ»</a:t>
            </a:r>
          </a:p>
          <a:p>
            <a:pPr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1400" dirty="0" smtClean="0">
                <a:latin typeface="Arial" pitchFamily="34" charset="0"/>
                <a:ea typeface="Calibri"/>
                <a:cs typeface="Arial" pitchFamily="34" charset="0"/>
              </a:rPr>
              <a:t> МУП «ПО «</a:t>
            </a:r>
            <a:r>
              <a:rPr lang="ru-RU" sz="1400" dirty="0" err="1" smtClean="0">
                <a:latin typeface="Arial" pitchFamily="34" charset="0"/>
                <a:ea typeface="Calibri"/>
                <a:cs typeface="Arial" pitchFamily="34" charset="0"/>
              </a:rPr>
              <a:t>Казэнерго</a:t>
            </a:r>
            <a:r>
              <a:rPr lang="ru-RU" sz="1400" dirty="0" smtClean="0">
                <a:latin typeface="Arial" pitchFamily="34" charset="0"/>
                <a:ea typeface="Calibri"/>
                <a:cs typeface="Arial" pitchFamily="34" charset="0"/>
              </a:rPr>
              <a:t>»</a:t>
            </a:r>
          </a:p>
          <a:p>
            <a:pPr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1400" dirty="0" smtClean="0">
                <a:latin typeface="Arial" pitchFamily="34" charset="0"/>
                <a:ea typeface="Calibri"/>
                <a:cs typeface="Arial" pitchFamily="34" charset="0"/>
              </a:rPr>
              <a:t> ОАО «Казанская </a:t>
            </a:r>
            <a:r>
              <a:rPr lang="ru-RU" sz="1400" dirty="0" err="1" smtClean="0">
                <a:latin typeface="Arial" pitchFamily="34" charset="0"/>
                <a:ea typeface="Calibri"/>
                <a:cs typeface="Arial" pitchFamily="34" charset="0"/>
              </a:rPr>
              <a:t>теплосетевая</a:t>
            </a:r>
            <a:r>
              <a:rPr lang="ru-RU" sz="1400" dirty="0" smtClean="0">
                <a:latin typeface="Arial" pitchFamily="34" charset="0"/>
                <a:ea typeface="Calibri"/>
                <a:cs typeface="Arial" pitchFamily="34" charset="0"/>
              </a:rPr>
              <a:t> компания»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572000" y="3214686"/>
            <a:ext cx="4248472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b="1" u="sng" dirty="0" smtClean="0">
                <a:latin typeface="Times New Roman" pitchFamily="18" charset="0"/>
                <a:cs typeface="Times New Roman" pitchFamily="18" charset="0"/>
              </a:rPr>
              <a:t>Участники: </a:t>
            </a:r>
          </a:p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представители вузов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643438" y="3857628"/>
            <a:ext cx="4248472" cy="18266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1400" dirty="0" smtClean="0">
                <a:latin typeface="Arial" pitchFamily="34" charset="0"/>
                <a:ea typeface="Calibri"/>
                <a:cs typeface="Arial" pitchFamily="34" charset="0"/>
              </a:rPr>
              <a:t>  г. Казань , ФГБОУ ВПО «Казанский государственный энергетический университет», </a:t>
            </a:r>
          </a:p>
          <a:p>
            <a:pPr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1400" dirty="0" smtClean="0">
                <a:latin typeface="Arial" pitchFamily="34" charset="0"/>
                <a:ea typeface="Calibri"/>
                <a:cs typeface="Arial" pitchFamily="34" charset="0"/>
              </a:rPr>
              <a:t> г. Казань, ФГБОУ ВПО «Казанский национальный исследовательский технологический университет»</a:t>
            </a:r>
          </a:p>
          <a:p>
            <a:pPr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1400" dirty="0" smtClean="0">
                <a:latin typeface="Arial" pitchFamily="34" charset="0"/>
                <a:ea typeface="Calibri"/>
                <a:cs typeface="Arial" pitchFamily="34" charset="0"/>
              </a:rPr>
              <a:t> г. Йошкар-Ола , ФГБОУ ВПО «Поволжский государственный технологический университет»</a:t>
            </a:r>
          </a:p>
        </p:txBody>
      </p:sp>
      <p:sp>
        <p:nvSpPr>
          <p:cNvPr id="13" name="Номер слайда 6"/>
          <p:cNvSpPr txBox="1">
            <a:spLocks/>
          </p:cNvSpPr>
          <p:nvPr/>
        </p:nvSpPr>
        <p:spPr>
          <a:xfrm>
            <a:off x="8748464" y="6492875"/>
            <a:ext cx="261392" cy="3651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5C68B6-61C2-468F-89AB-4B9F7531AA68}" type="slidenum">
              <a:rPr kumimoji="0" lang="ru-RU" sz="15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ru-RU" sz="15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Рисунок 1"/>
          <p:cNvPicPr>
            <a:picLocks noChangeAspect="1" noChangeArrowheads="1"/>
          </p:cNvPicPr>
          <p:nvPr/>
        </p:nvPicPr>
        <p:blipFill>
          <a:blip r:embed="rId2" cstate="print"/>
          <a:srcRect l="59275" t="83409" r="10602" b="10528"/>
          <a:stretch>
            <a:fillRect/>
          </a:stretch>
        </p:blipFill>
        <p:spPr bwMode="auto">
          <a:xfrm rot="5400000">
            <a:off x="23432" y="4905734"/>
            <a:ext cx="2286015" cy="618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928662" y="214290"/>
            <a:ext cx="792961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Модернизация учебных программ и учебного процесса</a:t>
            </a:r>
            <a:endParaRPr lang="ru-RU" sz="2000" b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652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16385" name="Rectangle 1"/>
          <p:cNvSpPr>
            <a:spLocks noChangeArrowheads="1"/>
          </p:cNvSpPr>
          <p:nvPr/>
        </p:nvSpPr>
        <p:spPr bwMode="auto">
          <a:xfrm>
            <a:off x="857224" y="1142984"/>
            <a:ext cx="571504" cy="285752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vert270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Д е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й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с т в и я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1500166" y="1117048"/>
            <a:ext cx="7358082" cy="28559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7200" algn="just" defTabSz="914400" rtl="0" eaLnBrk="0" fontAlgn="base" latinLnBrk="0" hangingPunct="0">
              <a:lnSpc>
                <a:spcPct val="114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Формирование единой учебной программы в соответствии с требованиями ФГОС и компаний-работодателей РТ и РФ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indent="457200" algn="just" eaLnBrk="0" fontAlgn="base" hangingPunct="0">
              <a:lnSpc>
                <a:spcPct val="114000"/>
              </a:lnSpc>
              <a:spcBef>
                <a:spcPct val="0"/>
              </a:spcBef>
              <a:spcAft>
                <a:spcPts val="600"/>
              </a:spcAft>
            </a:pPr>
            <a:r>
              <a:rPr lang="ru-RU" sz="1400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Введение прикладного </a:t>
            </a:r>
            <a:r>
              <a:rPr lang="ru-RU" sz="1400" dirty="0" err="1" smtClean="0">
                <a:latin typeface="Arial" pitchFamily="34" charset="0"/>
                <a:ea typeface="Calibri" pitchFamily="34" charset="0"/>
                <a:cs typeface="Arial" pitchFamily="34" charset="0"/>
              </a:rPr>
              <a:t>бакалавриата</a:t>
            </a:r>
            <a:r>
              <a:rPr lang="ru-RU" sz="1400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.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Подготовка практико-ориентированных выпускников к практической деятельности  на предприятиях отрасли</a:t>
            </a:r>
          </a:p>
          <a:p>
            <a:pPr indent="457200" algn="just" eaLnBrk="0" fontAlgn="base" hangingPunct="0">
              <a:lnSpc>
                <a:spcPct val="114000"/>
              </a:lnSpc>
              <a:spcBef>
                <a:spcPct val="0"/>
              </a:spcBef>
              <a:spcAft>
                <a:spcPts val="600"/>
              </a:spcAft>
            </a:pPr>
            <a:r>
              <a:rPr lang="ru-RU" sz="1400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Корректировка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программ начального, среднего и высшего профессионального образования</a:t>
            </a:r>
            <a:r>
              <a:rPr kumimoji="0" lang="ru-RU" sz="1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в соответствии с единой учебной программой</a:t>
            </a:r>
            <a:r>
              <a:rPr lang="ru-RU" sz="1400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 КГЭУ.</a:t>
            </a:r>
          </a:p>
          <a:p>
            <a:pPr marL="0" marR="0" lvl="0" indent="457200" algn="just" defTabSz="914400" rtl="0" eaLnBrk="0" fontAlgn="base" latinLnBrk="0" hangingPunct="0">
              <a:lnSpc>
                <a:spcPct val="114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Организация сетевого взаимодействия образовательных учреждений и предприятий энергетической отрасли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57200" algn="just" defTabSz="914400" rtl="0" eaLnBrk="0" fontAlgn="base" latinLnBrk="0" hangingPunct="0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Развитие компетенций в сфере энергетического прогнозирования будущего для придания опережающей адаптивности системе подготовки кадров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547664" y="4077072"/>
            <a:ext cx="7272808" cy="23042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1619672" y="4149080"/>
            <a:ext cx="1440160" cy="1224136"/>
          </a:xfrm>
          <a:prstGeom prst="rect">
            <a:avLst/>
          </a:prstGeom>
          <a:solidFill>
            <a:srgbClr val="339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50" dirty="0" smtClean="0"/>
              <a:t>Сокращение длительности подготовки</a:t>
            </a:r>
            <a:endParaRPr lang="ru-RU" sz="165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3131840" y="4149080"/>
            <a:ext cx="1872208" cy="1224136"/>
          </a:xfrm>
          <a:prstGeom prst="rect">
            <a:avLst/>
          </a:prstGeom>
          <a:solidFill>
            <a:srgbClr val="339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50" dirty="0" smtClean="0"/>
              <a:t>Актуализация знаний и развития практических навыков</a:t>
            </a:r>
            <a:endParaRPr lang="ru-RU" sz="165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5076056" y="4149080"/>
            <a:ext cx="3672408" cy="1224136"/>
          </a:xfrm>
          <a:prstGeom prst="rect">
            <a:avLst/>
          </a:prstGeom>
          <a:solidFill>
            <a:srgbClr val="339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50" dirty="0" smtClean="0"/>
              <a:t>Создание на базе КГЭУ учебно-методического объединения профессиональных образовательных учреждений, реализующих программы СПО</a:t>
            </a:r>
            <a:endParaRPr lang="ru-RU" sz="165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619672" y="5445224"/>
            <a:ext cx="7128792" cy="792088"/>
          </a:xfrm>
          <a:prstGeom prst="rect">
            <a:avLst/>
          </a:prstGeom>
          <a:solidFill>
            <a:srgbClr val="339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00" dirty="0" smtClean="0"/>
              <a:t>Повышение конкурентоспособности КГЭУ</a:t>
            </a:r>
          </a:p>
          <a:p>
            <a:pPr algn="ctr"/>
            <a:r>
              <a:rPr lang="ru-RU" sz="1700" dirty="0" smtClean="0"/>
              <a:t>и расширение географии его деятельности</a:t>
            </a:r>
            <a:endParaRPr lang="ru-RU" sz="1700" dirty="0"/>
          </a:p>
        </p:txBody>
      </p:sp>
      <p:sp>
        <p:nvSpPr>
          <p:cNvPr id="13" name="Номер слайда 6"/>
          <p:cNvSpPr txBox="1">
            <a:spLocks/>
          </p:cNvSpPr>
          <p:nvPr/>
        </p:nvSpPr>
        <p:spPr>
          <a:xfrm>
            <a:off x="8748464" y="6492875"/>
            <a:ext cx="261392" cy="3651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5C68B6-61C2-468F-89AB-4B9F7531AA68}" type="slidenum">
              <a:rPr kumimoji="0" lang="ru-RU" sz="15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ru-RU" sz="15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28662" y="214290"/>
            <a:ext cx="792961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Функционирование базовых кафедр на предприятиях</a:t>
            </a:r>
            <a:endParaRPr lang="ru-RU" sz="2000" b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vasileva.es\Desktop\Новая папка (2)\IMG_02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836712"/>
            <a:ext cx="4320480" cy="2880320"/>
          </a:xfrm>
          <a:prstGeom prst="rect">
            <a:avLst/>
          </a:prstGeom>
          <a:noFill/>
        </p:spPr>
      </p:pic>
      <p:pic>
        <p:nvPicPr>
          <p:cNvPr id="1027" name="Picture 3" descr="C:\Users\vasileva.es\Desktop\Новая папка (2)\IMG_70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836712"/>
            <a:ext cx="4104456" cy="2808312"/>
          </a:xfrm>
          <a:prstGeom prst="rect">
            <a:avLst/>
          </a:prstGeom>
          <a:noFill/>
        </p:spPr>
      </p:pic>
      <p:pic>
        <p:nvPicPr>
          <p:cNvPr id="1029" name="Picture 5" descr="C:\Аксенова\Фотоальбом КГЭУ\Защиты на предприятиях\защита 35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3861048"/>
            <a:ext cx="4108469" cy="2736304"/>
          </a:xfrm>
          <a:prstGeom prst="rect">
            <a:avLst/>
          </a:prstGeom>
          <a:noFill/>
        </p:spPr>
      </p:pic>
      <p:pic>
        <p:nvPicPr>
          <p:cNvPr id="1030" name="Picture 6" descr="C:\Users\vasileva.es\Desktop\Новая папка (2)\IMG_011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4005064"/>
            <a:ext cx="4320480" cy="2430420"/>
          </a:xfrm>
          <a:prstGeom prst="rect">
            <a:avLst/>
          </a:prstGeom>
          <a:noFill/>
        </p:spPr>
      </p:pic>
      <p:sp>
        <p:nvSpPr>
          <p:cNvPr id="7" name="Номер слайда 6"/>
          <p:cNvSpPr txBox="1">
            <a:spLocks/>
          </p:cNvSpPr>
          <p:nvPr/>
        </p:nvSpPr>
        <p:spPr>
          <a:xfrm>
            <a:off x="8748464" y="6492875"/>
            <a:ext cx="261392" cy="3651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5C68B6-61C2-468F-89AB-4B9F7531AA68}" type="slidenum">
              <a:rPr kumimoji="0" lang="ru-RU" sz="15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ru-RU" sz="15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28662" y="214290"/>
            <a:ext cx="792961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Вовлечение работодателей в процесс обучения</a:t>
            </a:r>
            <a:endParaRPr lang="ru-RU" sz="2000" b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Диаграмма 3"/>
          <p:cNvGraphicFramePr/>
          <p:nvPr/>
        </p:nvGraphicFramePr>
        <p:xfrm>
          <a:off x="179512" y="1268760"/>
          <a:ext cx="4104456" cy="2520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Диаграмма 4"/>
          <p:cNvGraphicFramePr/>
          <p:nvPr/>
        </p:nvGraphicFramePr>
        <p:xfrm>
          <a:off x="179512" y="4005064"/>
          <a:ext cx="4104456" cy="25450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Диаграмма 5"/>
          <p:cNvGraphicFramePr/>
          <p:nvPr/>
        </p:nvGraphicFramePr>
        <p:xfrm>
          <a:off x="4427984" y="1268760"/>
          <a:ext cx="4427984" cy="2520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Диаграмма 6"/>
          <p:cNvGraphicFramePr/>
          <p:nvPr/>
        </p:nvGraphicFramePr>
        <p:xfrm>
          <a:off x="4427984" y="4005064"/>
          <a:ext cx="4427984" cy="2520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8" name="Номер слайда 6"/>
          <p:cNvSpPr txBox="1">
            <a:spLocks/>
          </p:cNvSpPr>
          <p:nvPr/>
        </p:nvSpPr>
        <p:spPr>
          <a:xfrm>
            <a:off x="8604448" y="6492875"/>
            <a:ext cx="405408" cy="3651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5C68B6-61C2-468F-89AB-4B9F7531AA68}" type="slidenum">
              <a:rPr kumimoji="0" lang="ru-RU" sz="15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ru-RU" sz="15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КГЭУ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КГЭУ</Template>
  <TotalTime>776</TotalTime>
  <Words>1004</Words>
  <Application>Microsoft Office PowerPoint</Application>
  <PresentationFormat>Экран (4:3)</PresentationFormat>
  <Paragraphs>195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КГЭУ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Васильева Елена Сергеевна</dc:creator>
  <cp:lastModifiedBy>vasileva.es</cp:lastModifiedBy>
  <cp:revision>73</cp:revision>
  <dcterms:created xsi:type="dcterms:W3CDTF">2014-01-28T08:35:51Z</dcterms:created>
  <dcterms:modified xsi:type="dcterms:W3CDTF">2014-02-05T06:17:35Z</dcterms:modified>
</cp:coreProperties>
</file>